
<file path=[Content_Types].xml><?xml version="1.0" encoding="utf-8"?>
<Types xmlns="http://schemas.openxmlformats.org/package/2006/content-types">
  <Default Extension="bin" ContentType="application/vnd.openxmlformats-officedocument.oleObject"/>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charts/chart1.xml" ContentType="application/vnd.openxmlformats-officedocument.drawingml.chart+xml"/>
  <Override PartName="/ppt/theme/themeOverride1.xml" ContentType="application/vnd.openxmlformats-officedocument.themeOverride+xml"/>
  <Override PartName="/ppt/notesSlides/notesSlide2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27"/>
  </p:notesMasterIdLst>
  <p:handoutMasterIdLst>
    <p:handoutMasterId r:id="rId28"/>
  </p:handoutMasterIdLst>
  <p:sldIdLst>
    <p:sldId id="279" r:id="rId3"/>
    <p:sldId id="318" r:id="rId4"/>
    <p:sldId id="319" r:id="rId5"/>
    <p:sldId id="260" r:id="rId6"/>
    <p:sldId id="357" r:id="rId7"/>
    <p:sldId id="392" r:id="rId8"/>
    <p:sldId id="358" r:id="rId9"/>
    <p:sldId id="393" r:id="rId10"/>
    <p:sldId id="323" r:id="rId11"/>
    <p:sldId id="394" r:id="rId12"/>
    <p:sldId id="359" r:id="rId13"/>
    <p:sldId id="395" r:id="rId14"/>
    <p:sldId id="324" r:id="rId15"/>
    <p:sldId id="326" r:id="rId16"/>
    <p:sldId id="360" r:id="rId17"/>
    <p:sldId id="361" r:id="rId18"/>
    <p:sldId id="396" r:id="rId19"/>
    <p:sldId id="397" r:id="rId20"/>
    <p:sldId id="398" r:id="rId21"/>
    <p:sldId id="362" r:id="rId22"/>
    <p:sldId id="399" r:id="rId23"/>
    <p:sldId id="363" r:id="rId24"/>
    <p:sldId id="364" r:id="rId25"/>
    <p:sldId id="322" r:id="rId2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8022" autoAdjust="0"/>
    <p:restoredTop sz="86408" autoAdjust="0"/>
  </p:normalViewPr>
  <p:slideViewPr>
    <p:cSldViewPr>
      <p:cViewPr varScale="1">
        <p:scale>
          <a:sx n="109" d="100"/>
          <a:sy n="109" d="100"/>
        </p:scale>
        <p:origin x="1458" y="10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notesViewPr>
    <p:cSldViewPr>
      <p:cViewPr varScale="1">
        <p:scale>
          <a:sx n="59" d="100"/>
          <a:sy n="59" d="100"/>
        </p:scale>
        <p:origin x="-1404" y="-78"/>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handoutMaster" Target="handoutMasters/handout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notesMaster" Target="notesMasters/notesMaster1.xml"/><Relationship Id="rId30" Type="http://schemas.openxmlformats.org/officeDocument/2006/relationships/viewProps" Target="viewProps.xml"/></Relationships>
</file>

<file path=ppt/charts/_rels/chart1.xml.rels><?xml version="1.0" encoding="UTF-8" standalone="yes"?>
<Relationships xmlns="http://schemas.openxmlformats.org/package/2006/relationships"><Relationship Id="rId2" Type="http://schemas.openxmlformats.org/officeDocument/2006/relationships/oleObject" Target="../embeddings/oleObject1.bin"/><Relationship Id="rId1" Type="http://schemas.openxmlformats.org/officeDocument/2006/relationships/themeOverride" Target="../theme/themeOverrid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view3D>
      <c:rotX val="30"/>
      <c:rotY val="0"/>
      <c:rAngAx val="0"/>
    </c:view3D>
    <c:floor>
      <c:thickness val="0"/>
    </c:floor>
    <c:sideWall>
      <c:thickness val="0"/>
    </c:sideWall>
    <c:backWall>
      <c:thickness val="0"/>
    </c:backWall>
    <c:plotArea>
      <c:layout/>
      <c:pie3DChart>
        <c:varyColors val="1"/>
        <c:ser>
          <c:idx val="0"/>
          <c:order val="0"/>
          <c:cat>
            <c:strRef>
              <c:f>Sheet3!$D$4:$D$8</c:f>
              <c:strCache>
                <c:ptCount val="5"/>
                <c:pt idx="0">
                  <c:v>Reuse</c:v>
                </c:pt>
                <c:pt idx="1">
                  <c:v>Contracting</c:v>
                </c:pt>
                <c:pt idx="2">
                  <c:v>RFP/SOW</c:v>
                </c:pt>
                <c:pt idx="3">
                  <c:v>Vulnerability</c:v>
                </c:pt>
                <c:pt idx="4">
                  <c:v>FOCI</c:v>
                </c:pt>
              </c:strCache>
            </c:strRef>
          </c:cat>
          <c:val>
            <c:numRef>
              <c:f>Sheet3!$E$4:$E$8</c:f>
              <c:numCache>
                <c:formatCode>General</c:formatCode>
                <c:ptCount val="5"/>
                <c:pt idx="0">
                  <c:v>18</c:v>
                </c:pt>
                <c:pt idx="1">
                  <c:v>16</c:v>
                </c:pt>
                <c:pt idx="2">
                  <c:v>10</c:v>
                </c:pt>
                <c:pt idx="3">
                  <c:v>2</c:v>
                </c:pt>
                <c:pt idx="4">
                  <c:v>2</c:v>
                </c:pt>
              </c:numCache>
            </c:numRef>
          </c:val>
          <c:extLst>
            <c:ext xmlns:c16="http://schemas.microsoft.com/office/drawing/2014/chart" uri="{C3380CC4-5D6E-409C-BE32-E72D297353CC}">
              <c16:uniqueId val="{00000000-50E4-4425-B47E-A333D2D814ED}"/>
            </c:ext>
          </c:extLst>
        </c:ser>
        <c:dLbls>
          <c:showLegendKey val="0"/>
          <c:showVal val="0"/>
          <c:showCatName val="0"/>
          <c:showSerName val="0"/>
          <c:showPercent val="0"/>
          <c:showBubbleSize val="0"/>
          <c:showLeaderLines val="1"/>
        </c:dLbls>
      </c:pie3DChart>
    </c:plotArea>
    <c:legend>
      <c:legendPos val="r"/>
      <c:overlay val="0"/>
    </c:legend>
    <c:plotVisOnly val="1"/>
    <c:dispBlanksAs val="gap"/>
    <c:showDLblsOverMax val="0"/>
  </c:chart>
  <c:externalData r:id="rId2">
    <c:autoUpdate val="0"/>
  </c:externalData>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C1C1016C-A17E-41E8-B59A-275899110955}" type="datetimeFigureOut">
              <a:rPr lang="en-US" smtClean="0"/>
              <a:pPr/>
              <a:t>1/17/2020</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50180D5F-3D21-47D9-8400-A0D259515F82}" type="slidenum">
              <a:rPr lang="en-US" smtClean="0"/>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2E25612-1F6D-42B4-A2F4-8EF970EE7EB6}" type="datetimeFigureOut">
              <a:rPr lang="en-US" smtClean="0"/>
              <a:pPr/>
              <a:t>1/17/2020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0E17C11-4F7D-4A78-BD37-5EBD932631CE}"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0098" name="Rectangle 2"/>
          <p:cNvSpPr>
            <a:spLocks noGrp="1" noRot="1" noChangeAspect="1" noTextEdit="1"/>
          </p:cNvSpPr>
          <p:nvPr>
            <p:ph type="sldImg"/>
          </p:nvPr>
        </p:nvSpPr>
        <p:spPr bwMode="auto">
          <a:noFill/>
          <a:ln>
            <a:solidFill>
              <a:srgbClr val="000000"/>
            </a:solidFill>
            <a:miter lim="800000"/>
            <a:headEnd/>
            <a:tailEnd/>
          </a:ln>
        </p:spPr>
      </p:sp>
      <p:sp>
        <p:nvSpPr>
          <p:cNvPr id="260099" name="Rectangle 3"/>
          <p:cNvSpPr>
            <a:spLocks noGrp="1"/>
          </p:cNvSpPr>
          <p:nvPr>
            <p:ph type="body" idx="1"/>
          </p:nvPr>
        </p:nvSpPr>
        <p:spPr bwMode="auto">
          <a:noFill/>
        </p:spPr>
        <p:txBody>
          <a:bodyPr wrap="square" numCol="1" anchor="t" anchorCtr="0" compatLnSpc="1">
            <a:prstTxWarp prst="textNoShape">
              <a:avLst/>
            </a:prstTxWarp>
          </a:bodyPr>
          <a:lstStyle/>
          <a:p>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0098" name="Rectangle 2"/>
          <p:cNvSpPr>
            <a:spLocks noGrp="1" noRot="1" noChangeAspect="1" noTextEdit="1"/>
          </p:cNvSpPr>
          <p:nvPr>
            <p:ph type="sldImg"/>
          </p:nvPr>
        </p:nvSpPr>
        <p:spPr bwMode="auto">
          <a:noFill/>
          <a:ln>
            <a:solidFill>
              <a:srgbClr val="000000"/>
            </a:solidFill>
            <a:miter lim="800000"/>
            <a:headEnd/>
            <a:tailEnd/>
          </a:ln>
        </p:spPr>
      </p:sp>
      <p:sp>
        <p:nvSpPr>
          <p:cNvPr id="260099" name="Rectangle 3"/>
          <p:cNvSpPr>
            <a:spLocks noGrp="1"/>
          </p:cNvSpPr>
          <p:nvPr>
            <p:ph type="body" idx="1"/>
          </p:nvPr>
        </p:nvSpPr>
        <p:spPr bwMode="auto">
          <a:noFill/>
        </p:spPr>
        <p:txBody>
          <a:bodyPr wrap="square" numCol="1" anchor="t" anchorCtr="0" compatLnSpc="1">
            <a:prstTxWarp prst="textNoShape">
              <a:avLst/>
            </a:prstTxWarp>
          </a:bodyPr>
          <a:lstStyle/>
          <a:p>
            <a:endParaRPr lang="en-US"/>
          </a:p>
        </p:txBody>
      </p:sp>
    </p:spTree>
    <p:extLst>
      <p:ext uri="{BB962C8B-B14F-4D97-AF65-F5344CB8AC3E}">
        <p14:creationId xmlns:p14="http://schemas.microsoft.com/office/powerpoint/2010/main" val="84756320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0098" name="Rectangle 2"/>
          <p:cNvSpPr>
            <a:spLocks noGrp="1" noRot="1" noChangeAspect="1" noTextEdit="1"/>
          </p:cNvSpPr>
          <p:nvPr>
            <p:ph type="sldImg"/>
          </p:nvPr>
        </p:nvSpPr>
        <p:spPr bwMode="auto">
          <a:noFill/>
          <a:ln>
            <a:solidFill>
              <a:srgbClr val="000000"/>
            </a:solidFill>
            <a:miter lim="800000"/>
            <a:headEnd/>
            <a:tailEnd/>
          </a:ln>
        </p:spPr>
      </p:sp>
      <p:sp>
        <p:nvSpPr>
          <p:cNvPr id="260099" name="Rectangle 3"/>
          <p:cNvSpPr>
            <a:spLocks noGrp="1"/>
          </p:cNvSpPr>
          <p:nvPr>
            <p:ph type="body" idx="1"/>
          </p:nvPr>
        </p:nvSpPr>
        <p:spPr bwMode="auto">
          <a:noFill/>
        </p:spPr>
        <p:txBody>
          <a:bodyPr wrap="square" numCol="1" anchor="t" anchorCtr="0" compatLnSpc="1">
            <a:prstTxWarp prst="textNoShape">
              <a:avLst/>
            </a:prstTxWarp>
          </a:bodyPr>
          <a:lstStyle/>
          <a:p>
            <a:endParaRPr lang="en-US"/>
          </a:p>
        </p:txBody>
      </p:sp>
    </p:spTree>
    <p:extLst>
      <p:ext uri="{BB962C8B-B14F-4D97-AF65-F5344CB8AC3E}">
        <p14:creationId xmlns:p14="http://schemas.microsoft.com/office/powerpoint/2010/main" val="146341821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0098" name="Rectangle 2"/>
          <p:cNvSpPr>
            <a:spLocks noGrp="1" noRot="1" noChangeAspect="1" noTextEdit="1"/>
          </p:cNvSpPr>
          <p:nvPr>
            <p:ph type="sldImg"/>
          </p:nvPr>
        </p:nvSpPr>
        <p:spPr bwMode="auto">
          <a:noFill/>
          <a:ln>
            <a:solidFill>
              <a:srgbClr val="000000"/>
            </a:solidFill>
            <a:miter lim="800000"/>
            <a:headEnd/>
            <a:tailEnd/>
          </a:ln>
        </p:spPr>
      </p:sp>
      <p:sp>
        <p:nvSpPr>
          <p:cNvPr id="260099" name="Rectangle 3"/>
          <p:cNvSpPr>
            <a:spLocks noGrp="1"/>
          </p:cNvSpPr>
          <p:nvPr>
            <p:ph type="body" idx="1"/>
          </p:nvPr>
        </p:nvSpPr>
        <p:spPr bwMode="auto">
          <a:noFill/>
        </p:spPr>
        <p:txBody>
          <a:bodyPr wrap="square" numCol="1" anchor="t" anchorCtr="0" compatLnSpc="1">
            <a:prstTxWarp prst="textNoShape">
              <a:avLst/>
            </a:prstTxWarp>
          </a:bodyPr>
          <a:lstStyle/>
          <a:p>
            <a:endParaRPr lang="en-US"/>
          </a:p>
        </p:txBody>
      </p:sp>
    </p:spTree>
    <p:extLst>
      <p:ext uri="{BB962C8B-B14F-4D97-AF65-F5344CB8AC3E}">
        <p14:creationId xmlns:p14="http://schemas.microsoft.com/office/powerpoint/2010/main" val="62973603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0098" name="Rectangle 2"/>
          <p:cNvSpPr>
            <a:spLocks noGrp="1" noRot="1" noChangeAspect="1" noTextEdit="1"/>
          </p:cNvSpPr>
          <p:nvPr>
            <p:ph type="sldImg"/>
          </p:nvPr>
        </p:nvSpPr>
        <p:spPr bwMode="auto">
          <a:noFill/>
          <a:ln>
            <a:solidFill>
              <a:srgbClr val="000000"/>
            </a:solidFill>
            <a:miter lim="800000"/>
            <a:headEnd/>
            <a:tailEnd/>
          </a:ln>
        </p:spPr>
      </p:sp>
      <p:sp>
        <p:nvSpPr>
          <p:cNvPr id="260099" name="Rectangle 3"/>
          <p:cNvSpPr>
            <a:spLocks noGrp="1"/>
          </p:cNvSpPr>
          <p:nvPr>
            <p:ph type="body" idx="1"/>
          </p:nvPr>
        </p:nvSpPr>
        <p:spPr bwMode="auto">
          <a:noFill/>
        </p:spPr>
        <p:txBody>
          <a:bodyPr wrap="square" numCol="1" anchor="t" anchorCtr="0" compatLnSpc="1">
            <a:prstTxWarp prst="textNoShape">
              <a:avLst/>
            </a:prstTxWarp>
          </a:bodyPr>
          <a:lstStyle/>
          <a:p>
            <a:endParaRPr lang="en-US"/>
          </a:p>
        </p:txBody>
      </p:sp>
    </p:spTree>
    <p:extLst>
      <p:ext uri="{BB962C8B-B14F-4D97-AF65-F5344CB8AC3E}">
        <p14:creationId xmlns:p14="http://schemas.microsoft.com/office/powerpoint/2010/main" val="358544616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0098" name="Rectangle 2"/>
          <p:cNvSpPr>
            <a:spLocks noGrp="1" noRot="1" noChangeAspect="1" noTextEdit="1"/>
          </p:cNvSpPr>
          <p:nvPr>
            <p:ph type="sldImg"/>
          </p:nvPr>
        </p:nvSpPr>
        <p:spPr bwMode="auto">
          <a:noFill/>
          <a:ln>
            <a:solidFill>
              <a:srgbClr val="000000"/>
            </a:solidFill>
            <a:miter lim="800000"/>
            <a:headEnd/>
            <a:tailEnd/>
          </a:ln>
        </p:spPr>
      </p:sp>
      <p:sp>
        <p:nvSpPr>
          <p:cNvPr id="260099" name="Rectangle 3"/>
          <p:cNvSpPr>
            <a:spLocks noGrp="1"/>
          </p:cNvSpPr>
          <p:nvPr>
            <p:ph type="body" idx="1"/>
          </p:nvPr>
        </p:nvSpPr>
        <p:spPr bwMode="auto">
          <a:noFill/>
        </p:spPr>
        <p:txBody>
          <a:bodyPr wrap="square" numCol="1" anchor="t" anchorCtr="0" compatLnSpc="1">
            <a:prstTxWarp prst="textNoShape">
              <a:avLst/>
            </a:prstTxWarp>
          </a:bodyPr>
          <a:lstStyle/>
          <a:p>
            <a:endParaRPr lang="en-US"/>
          </a:p>
        </p:txBody>
      </p:sp>
    </p:spTree>
    <p:extLst>
      <p:ext uri="{BB962C8B-B14F-4D97-AF65-F5344CB8AC3E}">
        <p14:creationId xmlns:p14="http://schemas.microsoft.com/office/powerpoint/2010/main" val="7324078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0098" name="Rectangle 2"/>
          <p:cNvSpPr>
            <a:spLocks noGrp="1" noRot="1" noChangeAspect="1" noTextEdit="1"/>
          </p:cNvSpPr>
          <p:nvPr>
            <p:ph type="sldImg"/>
          </p:nvPr>
        </p:nvSpPr>
        <p:spPr bwMode="auto">
          <a:noFill/>
          <a:ln>
            <a:solidFill>
              <a:srgbClr val="000000"/>
            </a:solidFill>
            <a:miter lim="800000"/>
            <a:headEnd/>
            <a:tailEnd/>
          </a:ln>
        </p:spPr>
      </p:sp>
      <p:sp>
        <p:nvSpPr>
          <p:cNvPr id="260099" name="Rectangle 3"/>
          <p:cNvSpPr>
            <a:spLocks noGrp="1"/>
          </p:cNvSpPr>
          <p:nvPr>
            <p:ph type="body" idx="1"/>
          </p:nvPr>
        </p:nvSpPr>
        <p:spPr bwMode="auto">
          <a:noFill/>
        </p:spPr>
        <p:txBody>
          <a:bodyPr wrap="square" numCol="1" anchor="t" anchorCtr="0" compatLnSpc="1">
            <a:prstTxWarp prst="textNoShape">
              <a:avLst/>
            </a:prstTxWarp>
          </a:bodyPr>
          <a:lstStyle/>
          <a:p>
            <a:endParaRPr lang="en-US"/>
          </a:p>
        </p:txBody>
      </p:sp>
    </p:spTree>
    <p:extLst>
      <p:ext uri="{BB962C8B-B14F-4D97-AF65-F5344CB8AC3E}">
        <p14:creationId xmlns:p14="http://schemas.microsoft.com/office/powerpoint/2010/main" val="228824375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0098" name="Rectangle 2"/>
          <p:cNvSpPr>
            <a:spLocks noGrp="1" noRot="1" noChangeAspect="1" noTextEdit="1"/>
          </p:cNvSpPr>
          <p:nvPr>
            <p:ph type="sldImg"/>
          </p:nvPr>
        </p:nvSpPr>
        <p:spPr bwMode="auto">
          <a:noFill/>
          <a:ln>
            <a:solidFill>
              <a:srgbClr val="000000"/>
            </a:solidFill>
            <a:miter lim="800000"/>
            <a:headEnd/>
            <a:tailEnd/>
          </a:ln>
        </p:spPr>
      </p:sp>
      <p:sp>
        <p:nvSpPr>
          <p:cNvPr id="260099" name="Rectangle 3"/>
          <p:cNvSpPr>
            <a:spLocks noGrp="1"/>
          </p:cNvSpPr>
          <p:nvPr>
            <p:ph type="body" idx="1"/>
          </p:nvPr>
        </p:nvSpPr>
        <p:spPr bwMode="auto">
          <a:noFill/>
        </p:spPr>
        <p:txBody>
          <a:bodyPr wrap="square" numCol="1" anchor="t" anchorCtr="0" compatLnSpc="1">
            <a:prstTxWarp prst="textNoShape">
              <a:avLst/>
            </a:prstTxWarp>
          </a:bodyPr>
          <a:lstStyle/>
          <a:p>
            <a:endParaRPr lang="en-US"/>
          </a:p>
        </p:txBody>
      </p:sp>
    </p:spTree>
    <p:extLst>
      <p:ext uri="{BB962C8B-B14F-4D97-AF65-F5344CB8AC3E}">
        <p14:creationId xmlns:p14="http://schemas.microsoft.com/office/powerpoint/2010/main" val="25082097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0098" name="Rectangle 2"/>
          <p:cNvSpPr>
            <a:spLocks noGrp="1" noRot="1" noChangeAspect="1" noTextEdit="1"/>
          </p:cNvSpPr>
          <p:nvPr>
            <p:ph type="sldImg"/>
          </p:nvPr>
        </p:nvSpPr>
        <p:spPr bwMode="auto">
          <a:noFill/>
          <a:ln>
            <a:solidFill>
              <a:srgbClr val="000000"/>
            </a:solidFill>
            <a:miter lim="800000"/>
            <a:headEnd/>
            <a:tailEnd/>
          </a:ln>
        </p:spPr>
      </p:sp>
      <p:sp>
        <p:nvSpPr>
          <p:cNvPr id="260099" name="Rectangle 3"/>
          <p:cNvSpPr>
            <a:spLocks noGrp="1"/>
          </p:cNvSpPr>
          <p:nvPr>
            <p:ph type="body" idx="1"/>
          </p:nvPr>
        </p:nvSpPr>
        <p:spPr bwMode="auto">
          <a:noFill/>
        </p:spPr>
        <p:txBody>
          <a:bodyPr wrap="square" numCol="1" anchor="t" anchorCtr="0" compatLnSpc="1">
            <a:prstTxWarp prst="textNoShape">
              <a:avLst/>
            </a:prstTxWarp>
          </a:bodyPr>
          <a:lstStyle/>
          <a:p>
            <a:endParaRPr lang="en-US"/>
          </a:p>
        </p:txBody>
      </p:sp>
    </p:spTree>
    <p:extLst>
      <p:ext uri="{BB962C8B-B14F-4D97-AF65-F5344CB8AC3E}">
        <p14:creationId xmlns:p14="http://schemas.microsoft.com/office/powerpoint/2010/main" val="92197650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0098" name="Rectangle 2"/>
          <p:cNvSpPr>
            <a:spLocks noGrp="1" noRot="1" noChangeAspect="1" noTextEdit="1"/>
          </p:cNvSpPr>
          <p:nvPr>
            <p:ph type="sldImg"/>
          </p:nvPr>
        </p:nvSpPr>
        <p:spPr bwMode="auto">
          <a:noFill/>
          <a:ln>
            <a:solidFill>
              <a:srgbClr val="000000"/>
            </a:solidFill>
            <a:miter lim="800000"/>
            <a:headEnd/>
            <a:tailEnd/>
          </a:ln>
        </p:spPr>
      </p:sp>
      <p:sp>
        <p:nvSpPr>
          <p:cNvPr id="260099" name="Rectangle 3"/>
          <p:cNvSpPr>
            <a:spLocks noGrp="1"/>
          </p:cNvSpPr>
          <p:nvPr>
            <p:ph type="body" idx="1"/>
          </p:nvPr>
        </p:nvSpPr>
        <p:spPr bwMode="auto">
          <a:noFill/>
        </p:spPr>
        <p:txBody>
          <a:bodyPr wrap="square" numCol="1" anchor="t" anchorCtr="0" compatLnSpc="1">
            <a:prstTxWarp prst="textNoShape">
              <a:avLst/>
            </a:prstTxWarp>
          </a:bodyPr>
          <a:lstStyle/>
          <a:p>
            <a:endParaRPr lang="en-US"/>
          </a:p>
        </p:txBody>
      </p:sp>
    </p:spTree>
    <p:extLst>
      <p:ext uri="{BB962C8B-B14F-4D97-AF65-F5344CB8AC3E}">
        <p14:creationId xmlns:p14="http://schemas.microsoft.com/office/powerpoint/2010/main" val="424266211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0098" name="Rectangle 2"/>
          <p:cNvSpPr>
            <a:spLocks noGrp="1" noRot="1" noChangeAspect="1" noTextEdit="1"/>
          </p:cNvSpPr>
          <p:nvPr>
            <p:ph type="sldImg"/>
          </p:nvPr>
        </p:nvSpPr>
        <p:spPr bwMode="auto">
          <a:noFill/>
          <a:ln>
            <a:solidFill>
              <a:srgbClr val="000000"/>
            </a:solidFill>
            <a:miter lim="800000"/>
            <a:headEnd/>
            <a:tailEnd/>
          </a:ln>
        </p:spPr>
      </p:sp>
      <p:sp>
        <p:nvSpPr>
          <p:cNvPr id="260099" name="Rectangle 3"/>
          <p:cNvSpPr>
            <a:spLocks noGrp="1"/>
          </p:cNvSpPr>
          <p:nvPr>
            <p:ph type="body" idx="1"/>
          </p:nvPr>
        </p:nvSpPr>
        <p:spPr bwMode="auto">
          <a:noFill/>
        </p:spPr>
        <p:txBody>
          <a:bodyPr wrap="square" numCol="1" anchor="t" anchorCtr="0" compatLnSpc="1">
            <a:prstTxWarp prst="textNoShape">
              <a:avLst/>
            </a:prstTxWarp>
          </a:bodyPr>
          <a:lstStyle/>
          <a:p>
            <a:endParaRPr lang="en-US"/>
          </a:p>
        </p:txBody>
      </p:sp>
    </p:spTree>
    <p:extLst>
      <p:ext uri="{BB962C8B-B14F-4D97-AF65-F5344CB8AC3E}">
        <p14:creationId xmlns:p14="http://schemas.microsoft.com/office/powerpoint/2010/main" val="407390477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0098" name="Rectangle 2"/>
          <p:cNvSpPr>
            <a:spLocks noGrp="1" noRot="1" noChangeAspect="1" noTextEdit="1"/>
          </p:cNvSpPr>
          <p:nvPr>
            <p:ph type="sldImg"/>
          </p:nvPr>
        </p:nvSpPr>
        <p:spPr bwMode="auto">
          <a:noFill/>
          <a:ln>
            <a:solidFill>
              <a:srgbClr val="000000"/>
            </a:solidFill>
            <a:miter lim="800000"/>
            <a:headEnd/>
            <a:tailEnd/>
          </a:ln>
        </p:spPr>
      </p:sp>
      <p:sp>
        <p:nvSpPr>
          <p:cNvPr id="260099" name="Rectangle 3"/>
          <p:cNvSpPr>
            <a:spLocks noGrp="1"/>
          </p:cNvSpPr>
          <p:nvPr>
            <p:ph type="body" idx="1"/>
          </p:nvPr>
        </p:nvSpPr>
        <p:spPr bwMode="auto">
          <a:noFill/>
        </p:spPr>
        <p:txBody>
          <a:bodyPr wrap="square" numCol="1" anchor="t" anchorCtr="0" compatLnSpc="1">
            <a:prstTxWarp prst="textNoShape">
              <a:avLst/>
            </a:prstTxWarp>
          </a:bodyPr>
          <a:lstStyle/>
          <a:p>
            <a:endParaRPr lang="en-US"/>
          </a:p>
        </p:txBody>
      </p:sp>
    </p:spTree>
    <p:extLst>
      <p:ext uri="{BB962C8B-B14F-4D97-AF65-F5344CB8AC3E}">
        <p14:creationId xmlns:p14="http://schemas.microsoft.com/office/powerpoint/2010/main" val="227437666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0098" name="Rectangle 2"/>
          <p:cNvSpPr>
            <a:spLocks noGrp="1" noRot="1" noChangeAspect="1" noTextEdit="1"/>
          </p:cNvSpPr>
          <p:nvPr>
            <p:ph type="sldImg"/>
          </p:nvPr>
        </p:nvSpPr>
        <p:spPr bwMode="auto">
          <a:noFill/>
          <a:ln>
            <a:solidFill>
              <a:srgbClr val="000000"/>
            </a:solidFill>
            <a:miter lim="800000"/>
            <a:headEnd/>
            <a:tailEnd/>
          </a:ln>
        </p:spPr>
      </p:sp>
      <p:sp>
        <p:nvSpPr>
          <p:cNvPr id="260099" name="Rectangle 3"/>
          <p:cNvSpPr>
            <a:spLocks noGrp="1"/>
          </p:cNvSpPr>
          <p:nvPr>
            <p:ph type="body" idx="1"/>
          </p:nvPr>
        </p:nvSpPr>
        <p:spPr bwMode="auto">
          <a:noFill/>
        </p:spPr>
        <p:txBody>
          <a:bodyPr wrap="square" numCol="1" anchor="t" anchorCtr="0" compatLnSpc="1">
            <a:prstTxWarp prst="textNoShape">
              <a:avLst/>
            </a:prstTxWarp>
          </a:bodyPr>
          <a:lstStyle/>
          <a:p>
            <a:endParaRPr lang="en-US"/>
          </a:p>
        </p:txBody>
      </p:sp>
    </p:spTree>
    <p:extLst>
      <p:ext uri="{BB962C8B-B14F-4D97-AF65-F5344CB8AC3E}">
        <p14:creationId xmlns:p14="http://schemas.microsoft.com/office/powerpoint/2010/main" val="357449708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0098" name="Rectangle 2"/>
          <p:cNvSpPr>
            <a:spLocks noGrp="1" noRot="1" noChangeAspect="1" noTextEdit="1"/>
          </p:cNvSpPr>
          <p:nvPr>
            <p:ph type="sldImg"/>
          </p:nvPr>
        </p:nvSpPr>
        <p:spPr bwMode="auto">
          <a:noFill/>
          <a:ln>
            <a:solidFill>
              <a:srgbClr val="000000"/>
            </a:solidFill>
            <a:miter lim="800000"/>
            <a:headEnd/>
            <a:tailEnd/>
          </a:ln>
        </p:spPr>
      </p:sp>
      <p:sp>
        <p:nvSpPr>
          <p:cNvPr id="260099" name="Rectangle 3"/>
          <p:cNvSpPr>
            <a:spLocks noGrp="1"/>
          </p:cNvSpPr>
          <p:nvPr>
            <p:ph type="body" idx="1"/>
          </p:nvPr>
        </p:nvSpPr>
        <p:spPr bwMode="auto">
          <a:noFill/>
        </p:spPr>
        <p:txBody>
          <a:bodyPr wrap="square" numCol="1" anchor="t" anchorCtr="0" compatLnSpc="1">
            <a:prstTxWarp prst="textNoShape">
              <a:avLst/>
            </a:prstTxWarp>
          </a:bodyPr>
          <a:lstStyle/>
          <a:p>
            <a:endParaRPr lang="en-US"/>
          </a:p>
        </p:txBody>
      </p:sp>
    </p:spTree>
    <p:extLst>
      <p:ext uri="{BB962C8B-B14F-4D97-AF65-F5344CB8AC3E}">
        <p14:creationId xmlns:p14="http://schemas.microsoft.com/office/powerpoint/2010/main" val="268826119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0098" name="Rectangle 2"/>
          <p:cNvSpPr>
            <a:spLocks noGrp="1" noRot="1" noChangeAspect="1" noTextEdit="1"/>
          </p:cNvSpPr>
          <p:nvPr>
            <p:ph type="sldImg"/>
          </p:nvPr>
        </p:nvSpPr>
        <p:spPr bwMode="auto">
          <a:noFill/>
          <a:ln>
            <a:solidFill>
              <a:srgbClr val="000000"/>
            </a:solidFill>
            <a:miter lim="800000"/>
            <a:headEnd/>
            <a:tailEnd/>
          </a:ln>
        </p:spPr>
      </p:sp>
      <p:sp>
        <p:nvSpPr>
          <p:cNvPr id="260099" name="Rectangle 3"/>
          <p:cNvSpPr>
            <a:spLocks noGrp="1"/>
          </p:cNvSpPr>
          <p:nvPr>
            <p:ph type="body" idx="1"/>
          </p:nvPr>
        </p:nvSpPr>
        <p:spPr bwMode="auto">
          <a:noFill/>
        </p:spPr>
        <p:txBody>
          <a:bodyPr wrap="square" numCol="1" anchor="t" anchorCtr="0" compatLnSpc="1">
            <a:prstTxWarp prst="textNoShape">
              <a:avLst/>
            </a:prstTxWarp>
          </a:bodyPr>
          <a:lstStyle/>
          <a:p>
            <a:endParaRPr lang="en-US"/>
          </a:p>
        </p:txBody>
      </p:sp>
    </p:spTree>
    <p:extLst>
      <p:ext uri="{BB962C8B-B14F-4D97-AF65-F5344CB8AC3E}">
        <p14:creationId xmlns:p14="http://schemas.microsoft.com/office/powerpoint/2010/main" val="403779514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0098" name="Rectangle 2"/>
          <p:cNvSpPr>
            <a:spLocks noGrp="1" noRot="1" noChangeAspect="1" noTextEdit="1"/>
          </p:cNvSpPr>
          <p:nvPr>
            <p:ph type="sldImg"/>
          </p:nvPr>
        </p:nvSpPr>
        <p:spPr bwMode="auto">
          <a:noFill/>
          <a:ln>
            <a:solidFill>
              <a:srgbClr val="000000"/>
            </a:solidFill>
            <a:miter lim="800000"/>
            <a:headEnd/>
            <a:tailEnd/>
          </a:ln>
        </p:spPr>
      </p:sp>
      <p:sp>
        <p:nvSpPr>
          <p:cNvPr id="260099" name="Rectangle 3"/>
          <p:cNvSpPr>
            <a:spLocks noGrp="1"/>
          </p:cNvSpPr>
          <p:nvPr>
            <p:ph type="body" idx="1"/>
          </p:nvPr>
        </p:nvSpPr>
        <p:spPr bwMode="auto">
          <a:noFill/>
        </p:spPr>
        <p:txBody>
          <a:bodyPr wrap="square" numCol="1" anchor="t" anchorCtr="0" compatLnSpc="1">
            <a:prstTxWarp prst="textNoShape">
              <a:avLst/>
            </a:prstTxWarp>
          </a:bodyPr>
          <a:lstStyle/>
          <a:p>
            <a:endParaRPr lang="en-US"/>
          </a:p>
        </p:txBody>
      </p:sp>
    </p:spTree>
    <p:extLst>
      <p:ext uri="{BB962C8B-B14F-4D97-AF65-F5344CB8AC3E}">
        <p14:creationId xmlns:p14="http://schemas.microsoft.com/office/powerpoint/2010/main" val="406836493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0098" name="Rectangle 2"/>
          <p:cNvSpPr>
            <a:spLocks noGrp="1" noRot="1" noChangeAspect="1" noTextEdit="1"/>
          </p:cNvSpPr>
          <p:nvPr>
            <p:ph type="sldImg"/>
          </p:nvPr>
        </p:nvSpPr>
        <p:spPr bwMode="auto">
          <a:noFill/>
          <a:ln>
            <a:solidFill>
              <a:srgbClr val="000000"/>
            </a:solidFill>
            <a:miter lim="800000"/>
            <a:headEnd/>
            <a:tailEnd/>
          </a:ln>
        </p:spPr>
      </p:sp>
      <p:sp>
        <p:nvSpPr>
          <p:cNvPr id="260099" name="Rectangle 3"/>
          <p:cNvSpPr>
            <a:spLocks noGrp="1"/>
          </p:cNvSpPr>
          <p:nvPr>
            <p:ph type="body" idx="1"/>
          </p:nvPr>
        </p:nvSpPr>
        <p:spPr bwMode="auto">
          <a:noFill/>
        </p:spPr>
        <p:txBody>
          <a:bodyPr wrap="square" numCol="1" anchor="t" anchorCtr="0" compatLnSpc="1">
            <a:prstTxWarp prst="textNoShape">
              <a:avLst/>
            </a:prstTxWarp>
          </a:bodyPr>
          <a:lstStyle/>
          <a:p>
            <a:endParaRPr lang="en-US"/>
          </a:p>
        </p:txBody>
      </p:sp>
    </p:spTree>
    <p:extLst>
      <p:ext uri="{BB962C8B-B14F-4D97-AF65-F5344CB8AC3E}">
        <p14:creationId xmlns:p14="http://schemas.microsoft.com/office/powerpoint/2010/main" val="228418069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0098" name="Rectangle 2"/>
          <p:cNvSpPr>
            <a:spLocks noGrp="1" noRot="1" noChangeAspect="1" noTextEdit="1"/>
          </p:cNvSpPr>
          <p:nvPr>
            <p:ph type="sldImg"/>
          </p:nvPr>
        </p:nvSpPr>
        <p:spPr bwMode="auto">
          <a:noFill/>
          <a:ln>
            <a:solidFill>
              <a:srgbClr val="000000"/>
            </a:solidFill>
            <a:miter lim="800000"/>
            <a:headEnd/>
            <a:tailEnd/>
          </a:ln>
        </p:spPr>
      </p:sp>
      <p:sp>
        <p:nvSpPr>
          <p:cNvPr id="260099" name="Rectangle 3"/>
          <p:cNvSpPr>
            <a:spLocks noGrp="1"/>
          </p:cNvSpPr>
          <p:nvPr>
            <p:ph type="body" idx="1"/>
          </p:nvPr>
        </p:nvSpPr>
        <p:spPr bwMode="auto">
          <a:noFill/>
        </p:spPr>
        <p:txBody>
          <a:bodyPr wrap="square" numCol="1" anchor="t" anchorCtr="0" compatLnSpc="1">
            <a:prstTxWarp prst="textNoShape">
              <a:avLst/>
            </a:prstTxWarp>
          </a:bodyPr>
          <a:lstStyle/>
          <a:p>
            <a:endParaRPr lang="en-US"/>
          </a:p>
        </p:txBody>
      </p:sp>
    </p:spTree>
    <p:extLst>
      <p:ext uri="{BB962C8B-B14F-4D97-AF65-F5344CB8AC3E}">
        <p14:creationId xmlns:p14="http://schemas.microsoft.com/office/powerpoint/2010/main" val="158796099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0098" name="Rectangle 2"/>
          <p:cNvSpPr>
            <a:spLocks noGrp="1" noRot="1" noChangeAspect="1" noTextEdit="1"/>
          </p:cNvSpPr>
          <p:nvPr>
            <p:ph type="sldImg"/>
          </p:nvPr>
        </p:nvSpPr>
        <p:spPr bwMode="auto">
          <a:noFill/>
          <a:ln>
            <a:solidFill>
              <a:srgbClr val="000000"/>
            </a:solidFill>
            <a:miter lim="800000"/>
            <a:headEnd/>
            <a:tailEnd/>
          </a:ln>
        </p:spPr>
      </p:sp>
      <p:sp>
        <p:nvSpPr>
          <p:cNvPr id="260099" name="Rectangle 3"/>
          <p:cNvSpPr>
            <a:spLocks noGrp="1"/>
          </p:cNvSpPr>
          <p:nvPr>
            <p:ph type="body" idx="1"/>
          </p:nvPr>
        </p:nvSpPr>
        <p:spPr bwMode="auto">
          <a:noFill/>
        </p:spPr>
        <p:txBody>
          <a:bodyPr wrap="square" numCol="1" anchor="t" anchorCtr="0" compatLnSpc="1">
            <a:prstTxWarp prst="textNoShape">
              <a:avLst/>
            </a:prstTxWarp>
          </a:bodyPr>
          <a:lstStyle/>
          <a:p>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0098" name="Rectangle 2"/>
          <p:cNvSpPr>
            <a:spLocks noGrp="1" noRot="1" noChangeAspect="1" noTextEdit="1"/>
          </p:cNvSpPr>
          <p:nvPr>
            <p:ph type="sldImg"/>
          </p:nvPr>
        </p:nvSpPr>
        <p:spPr bwMode="auto">
          <a:noFill/>
          <a:ln>
            <a:solidFill>
              <a:srgbClr val="000000"/>
            </a:solidFill>
            <a:miter lim="800000"/>
            <a:headEnd/>
            <a:tailEnd/>
          </a:ln>
        </p:spPr>
      </p:sp>
      <p:sp>
        <p:nvSpPr>
          <p:cNvPr id="260099" name="Rectangle 3"/>
          <p:cNvSpPr>
            <a:spLocks noGrp="1"/>
          </p:cNvSpPr>
          <p:nvPr>
            <p:ph type="body" idx="1"/>
          </p:nvPr>
        </p:nvSpPr>
        <p:spPr bwMode="auto">
          <a:noFill/>
        </p:spPr>
        <p:txBody>
          <a:bodyPr wrap="square" numCol="1" anchor="t" anchorCtr="0" compatLnSpc="1">
            <a:prstTxWarp prst="textNoShape">
              <a:avLst/>
            </a:prstTxWarp>
          </a:bodyPr>
          <a:lstStyle/>
          <a:p>
            <a:endParaRPr lang="en-US"/>
          </a:p>
        </p:txBody>
      </p:sp>
    </p:spTree>
    <p:extLst>
      <p:ext uri="{BB962C8B-B14F-4D97-AF65-F5344CB8AC3E}">
        <p14:creationId xmlns:p14="http://schemas.microsoft.com/office/powerpoint/2010/main" val="202418161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0098" name="Rectangle 2"/>
          <p:cNvSpPr>
            <a:spLocks noGrp="1" noRot="1" noChangeAspect="1" noTextEdit="1"/>
          </p:cNvSpPr>
          <p:nvPr>
            <p:ph type="sldImg"/>
          </p:nvPr>
        </p:nvSpPr>
        <p:spPr bwMode="auto">
          <a:noFill/>
          <a:ln>
            <a:solidFill>
              <a:srgbClr val="000000"/>
            </a:solidFill>
            <a:miter lim="800000"/>
            <a:headEnd/>
            <a:tailEnd/>
          </a:ln>
        </p:spPr>
      </p:sp>
      <p:sp>
        <p:nvSpPr>
          <p:cNvPr id="260099" name="Rectangle 3"/>
          <p:cNvSpPr>
            <a:spLocks noGrp="1"/>
          </p:cNvSpPr>
          <p:nvPr>
            <p:ph type="body" idx="1"/>
          </p:nvPr>
        </p:nvSpPr>
        <p:spPr bwMode="auto">
          <a:noFill/>
        </p:spPr>
        <p:txBody>
          <a:bodyPr wrap="square" numCol="1" anchor="t" anchorCtr="0" compatLnSpc="1">
            <a:prstTxWarp prst="textNoShape">
              <a:avLst/>
            </a:prstTxWarp>
          </a:bodyPr>
          <a:lstStyle/>
          <a:p>
            <a:endParaRPr lang="en-US"/>
          </a:p>
        </p:txBody>
      </p:sp>
    </p:spTree>
    <p:extLst>
      <p:ext uri="{BB962C8B-B14F-4D97-AF65-F5344CB8AC3E}">
        <p14:creationId xmlns:p14="http://schemas.microsoft.com/office/powerpoint/2010/main" val="261659930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0098" name="Rectangle 2"/>
          <p:cNvSpPr>
            <a:spLocks noGrp="1" noRot="1" noChangeAspect="1" noTextEdit="1"/>
          </p:cNvSpPr>
          <p:nvPr>
            <p:ph type="sldImg"/>
          </p:nvPr>
        </p:nvSpPr>
        <p:spPr bwMode="auto">
          <a:noFill/>
          <a:ln>
            <a:solidFill>
              <a:srgbClr val="000000"/>
            </a:solidFill>
            <a:miter lim="800000"/>
            <a:headEnd/>
            <a:tailEnd/>
          </a:ln>
        </p:spPr>
      </p:sp>
      <p:sp>
        <p:nvSpPr>
          <p:cNvPr id="260099" name="Rectangle 3"/>
          <p:cNvSpPr>
            <a:spLocks noGrp="1"/>
          </p:cNvSpPr>
          <p:nvPr>
            <p:ph type="body" idx="1"/>
          </p:nvPr>
        </p:nvSpPr>
        <p:spPr bwMode="auto">
          <a:noFill/>
        </p:spPr>
        <p:txBody>
          <a:bodyPr wrap="square" numCol="1" anchor="t" anchorCtr="0" compatLnSpc="1">
            <a:prstTxWarp prst="textNoShape">
              <a:avLst/>
            </a:prstTxWarp>
          </a:bodyPr>
          <a:lstStyle/>
          <a:p>
            <a:endParaRPr lang="en-US"/>
          </a:p>
        </p:txBody>
      </p:sp>
    </p:spTree>
    <p:extLst>
      <p:ext uri="{BB962C8B-B14F-4D97-AF65-F5344CB8AC3E}">
        <p14:creationId xmlns:p14="http://schemas.microsoft.com/office/powerpoint/2010/main" val="963234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0098" name="Rectangle 2"/>
          <p:cNvSpPr>
            <a:spLocks noGrp="1" noRot="1" noChangeAspect="1" noTextEdit="1"/>
          </p:cNvSpPr>
          <p:nvPr>
            <p:ph type="sldImg"/>
          </p:nvPr>
        </p:nvSpPr>
        <p:spPr bwMode="auto">
          <a:noFill/>
          <a:ln>
            <a:solidFill>
              <a:srgbClr val="000000"/>
            </a:solidFill>
            <a:miter lim="800000"/>
            <a:headEnd/>
            <a:tailEnd/>
          </a:ln>
        </p:spPr>
      </p:sp>
      <p:sp>
        <p:nvSpPr>
          <p:cNvPr id="260099" name="Rectangle 3"/>
          <p:cNvSpPr>
            <a:spLocks noGrp="1"/>
          </p:cNvSpPr>
          <p:nvPr>
            <p:ph type="body" idx="1"/>
          </p:nvPr>
        </p:nvSpPr>
        <p:spPr bwMode="auto">
          <a:noFill/>
        </p:spPr>
        <p:txBody>
          <a:bodyPr wrap="square" numCol="1" anchor="t" anchorCtr="0" compatLnSpc="1">
            <a:prstTxWarp prst="textNoShape">
              <a:avLst/>
            </a:prstTxWarp>
          </a:bodyPr>
          <a:lstStyle/>
          <a:p>
            <a:endParaRPr lang="en-US"/>
          </a:p>
        </p:txBody>
      </p:sp>
    </p:spTree>
    <p:extLst>
      <p:ext uri="{BB962C8B-B14F-4D97-AF65-F5344CB8AC3E}">
        <p14:creationId xmlns:p14="http://schemas.microsoft.com/office/powerpoint/2010/main" val="272079821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0098" name="Rectangle 2"/>
          <p:cNvSpPr>
            <a:spLocks noGrp="1" noRot="1" noChangeAspect="1" noTextEdit="1"/>
          </p:cNvSpPr>
          <p:nvPr>
            <p:ph type="sldImg"/>
          </p:nvPr>
        </p:nvSpPr>
        <p:spPr bwMode="auto">
          <a:noFill/>
          <a:ln>
            <a:solidFill>
              <a:srgbClr val="000000"/>
            </a:solidFill>
            <a:miter lim="800000"/>
            <a:headEnd/>
            <a:tailEnd/>
          </a:ln>
        </p:spPr>
      </p:sp>
      <p:sp>
        <p:nvSpPr>
          <p:cNvPr id="260099" name="Rectangle 3"/>
          <p:cNvSpPr>
            <a:spLocks noGrp="1"/>
          </p:cNvSpPr>
          <p:nvPr>
            <p:ph type="body" idx="1"/>
          </p:nvPr>
        </p:nvSpPr>
        <p:spPr bwMode="auto">
          <a:noFill/>
        </p:spPr>
        <p:txBody>
          <a:bodyPr wrap="square" numCol="1" anchor="t" anchorCtr="0" compatLnSpc="1">
            <a:prstTxWarp prst="textNoShape">
              <a:avLst/>
            </a:prstTxWarp>
          </a:bodyPr>
          <a:lstStyle/>
          <a:p>
            <a:endParaRPr lang="en-US"/>
          </a:p>
        </p:txBody>
      </p:sp>
    </p:spTree>
    <p:extLst>
      <p:ext uri="{BB962C8B-B14F-4D97-AF65-F5344CB8AC3E}">
        <p14:creationId xmlns:p14="http://schemas.microsoft.com/office/powerpoint/2010/main" val="255744221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25C2C84B-E149-4EEB-A458-06952A338966}" type="datetimeFigureOut">
              <a:rPr lang="en-US" smtClean="0"/>
              <a:pPr/>
              <a:t>1/17/2020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59FC42B-58F3-4440-990D-9305636B8BC9}"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5C2C84B-E149-4EEB-A458-06952A338966}" type="datetimeFigureOut">
              <a:rPr lang="en-US" smtClean="0"/>
              <a:pPr/>
              <a:t>1/17/2020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59FC42B-58F3-4440-990D-9305636B8BC9}"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5C2C84B-E149-4EEB-A458-06952A338966}" type="datetimeFigureOut">
              <a:rPr lang="en-US" smtClean="0"/>
              <a:pPr/>
              <a:t>1/17/2020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59FC42B-58F3-4440-990D-9305636B8BC9}"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A02FAFE7-0F51-4E12-9C34-C03C271DD57F}" type="datetimeFigureOut">
              <a:rPr lang="en-US" smtClean="0"/>
              <a:pPr/>
              <a:t>1/17/2020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04B0F13-5EBC-4480-B953-33D6F26966D6}" type="slidenum">
              <a:rPr lang="en-US" smtClean="0"/>
              <a:pPr/>
              <a:t>‹#›</a:t>
            </a:fld>
            <a:endParaRPr lang="en-US"/>
          </a:p>
        </p:txBody>
      </p:sp>
    </p:spTree>
    <p:extLst>
      <p:ext uri="{BB962C8B-B14F-4D97-AF65-F5344CB8AC3E}">
        <p14:creationId xmlns:p14="http://schemas.microsoft.com/office/powerpoint/2010/main" val="174409126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A02FAFE7-0F51-4E12-9C34-C03C271DD57F}" type="datetimeFigureOut">
              <a:rPr lang="en-US" smtClean="0"/>
              <a:pPr/>
              <a:t>1/17/2020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04B0F13-5EBC-4480-B953-33D6F26966D6}" type="slidenum">
              <a:rPr lang="en-US" smtClean="0"/>
              <a:pPr/>
              <a:t>‹#›</a:t>
            </a:fld>
            <a:endParaRPr lang="en-US"/>
          </a:p>
        </p:txBody>
      </p:sp>
    </p:spTree>
    <p:extLst>
      <p:ext uri="{BB962C8B-B14F-4D97-AF65-F5344CB8AC3E}">
        <p14:creationId xmlns:p14="http://schemas.microsoft.com/office/powerpoint/2010/main" val="54693872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A02FAFE7-0F51-4E12-9C34-C03C271DD57F}" type="datetimeFigureOut">
              <a:rPr lang="en-US" smtClean="0"/>
              <a:pPr/>
              <a:t>1/17/2020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04B0F13-5EBC-4480-B953-33D6F26966D6}" type="slidenum">
              <a:rPr lang="en-US" smtClean="0"/>
              <a:pPr/>
              <a:t>‹#›</a:t>
            </a:fld>
            <a:endParaRPr lang="en-US"/>
          </a:p>
        </p:txBody>
      </p:sp>
    </p:spTree>
    <p:extLst>
      <p:ext uri="{BB962C8B-B14F-4D97-AF65-F5344CB8AC3E}">
        <p14:creationId xmlns:p14="http://schemas.microsoft.com/office/powerpoint/2010/main" val="232822186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A02FAFE7-0F51-4E12-9C34-C03C271DD57F}" type="datetimeFigureOut">
              <a:rPr lang="en-US" smtClean="0"/>
              <a:pPr/>
              <a:t>1/17/2020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04B0F13-5EBC-4480-B953-33D6F26966D6}" type="slidenum">
              <a:rPr lang="en-US" smtClean="0"/>
              <a:pPr/>
              <a:t>‹#›</a:t>
            </a:fld>
            <a:endParaRPr lang="en-US"/>
          </a:p>
        </p:txBody>
      </p:sp>
    </p:spTree>
    <p:extLst>
      <p:ext uri="{BB962C8B-B14F-4D97-AF65-F5344CB8AC3E}">
        <p14:creationId xmlns:p14="http://schemas.microsoft.com/office/powerpoint/2010/main" val="229196873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A02FAFE7-0F51-4E12-9C34-C03C271DD57F}" type="datetimeFigureOut">
              <a:rPr lang="en-US" smtClean="0"/>
              <a:pPr/>
              <a:t>1/17/2020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04B0F13-5EBC-4480-B953-33D6F26966D6}" type="slidenum">
              <a:rPr lang="en-US" smtClean="0"/>
              <a:pPr/>
              <a:t>‹#›</a:t>
            </a:fld>
            <a:endParaRPr lang="en-US"/>
          </a:p>
        </p:txBody>
      </p:sp>
    </p:spTree>
    <p:extLst>
      <p:ext uri="{BB962C8B-B14F-4D97-AF65-F5344CB8AC3E}">
        <p14:creationId xmlns:p14="http://schemas.microsoft.com/office/powerpoint/2010/main" val="172866626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A02FAFE7-0F51-4E12-9C34-C03C271DD57F}" type="datetimeFigureOut">
              <a:rPr lang="en-US" smtClean="0"/>
              <a:pPr/>
              <a:t>1/17/2020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04B0F13-5EBC-4480-B953-33D6F26966D6}" type="slidenum">
              <a:rPr lang="en-US" smtClean="0"/>
              <a:pPr/>
              <a:t>‹#›</a:t>
            </a:fld>
            <a:endParaRPr lang="en-US"/>
          </a:p>
        </p:txBody>
      </p:sp>
    </p:spTree>
    <p:extLst>
      <p:ext uri="{BB962C8B-B14F-4D97-AF65-F5344CB8AC3E}">
        <p14:creationId xmlns:p14="http://schemas.microsoft.com/office/powerpoint/2010/main" val="402041218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02FAFE7-0F51-4E12-9C34-C03C271DD57F}" type="datetimeFigureOut">
              <a:rPr lang="en-US" smtClean="0"/>
              <a:pPr/>
              <a:t>1/17/2020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04B0F13-5EBC-4480-B953-33D6F26966D6}" type="slidenum">
              <a:rPr lang="en-US" smtClean="0"/>
              <a:pPr/>
              <a:t>‹#›</a:t>
            </a:fld>
            <a:endParaRPr lang="en-US"/>
          </a:p>
        </p:txBody>
      </p:sp>
    </p:spTree>
    <p:extLst>
      <p:ext uri="{BB962C8B-B14F-4D97-AF65-F5344CB8AC3E}">
        <p14:creationId xmlns:p14="http://schemas.microsoft.com/office/powerpoint/2010/main" val="391888580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A02FAFE7-0F51-4E12-9C34-C03C271DD57F}" type="datetimeFigureOut">
              <a:rPr lang="en-US" smtClean="0"/>
              <a:pPr/>
              <a:t>1/17/2020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04B0F13-5EBC-4480-B953-33D6F26966D6}" type="slidenum">
              <a:rPr lang="en-US" smtClean="0"/>
              <a:pPr/>
              <a:t>‹#›</a:t>
            </a:fld>
            <a:endParaRPr lang="en-US"/>
          </a:p>
        </p:txBody>
      </p:sp>
    </p:spTree>
    <p:extLst>
      <p:ext uri="{BB962C8B-B14F-4D97-AF65-F5344CB8AC3E}">
        <p14:creationId xmlns:p14="http://schemas.microsoft.com/office/powerpoint/2010/main" val="306569921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209800" y="304800"/>
            <a:ext cx="6477000" cy="808038"/>
          </a:xfrm>
        </p:spPr>
        <p:txBody>
          <a:bodyPr>
            <a:normAutofit/>
          </a:bodyPr>
          <a:lstStyle>
            <a:lvl1pPr>
              <a:defRPr sz="3200" b="1">
                <a:solidFill>
                  <a:schemeClr val="accent1"/>
                </a:solidFill>
                <a:effectLst>
                  <a:outerShdw blurRad="38100" dist="38100" dir="2700000" algn="tl">
                    <a:srgbClr val="000000">
                      <a:alpha val="43137"/>
                    </a:srgbClr>
                  </a:outerShdw>
                </a:effectLst>
                <a:latin typeface="Arial" pitchFamily="34" charset="0"/>
                <a:cs typeface="Arial" pitchFamily="34" charset="0"/>
              </a:defRPr>
            </a:lvl1pPr>
          </a:lstStyle>
          <a:p>
            <a:r>
              <a:rPr lang="en-US" dirty="0"/>
              <a:t>Click to edit Master title style</a:t>
            </a:r>
          </a:p>
        </p:txBody>
      </p:sp>
      <p:sp>
        <p:nvSpPr>
          <p:cNvPr id="3" name="Content Placeholder 2"/>
          <p:cNvSpPr>
            <a:spLocks noGrp="1"/>
          </p:cNvSpPr>
          <p:nvPr>
            <p:ph idx="1"/>
          </p:nvPr>
        </p:nvSpPr>
        <p:spPr/>
        <p:txBody>
          <a:bodyPr/>
          <a:lstStyle>
            <a:lvl4pPr>
              <a:buFont typeface="Arial" pitchFamily="34" charset="0"/>
              <a:buChar char="•"/>
              <a:defRPr/>
            </a:lvl4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p>
            <a:fld id="{25C2C84B-E149-4EEB-A458-06952A338966}" type="datetimeFigureOut">
              <a:rPr lang="en-US" smtClean="0"/>
              <a:pPr/>
              <a:t>1/17/2020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59FC42B-58F3-4440-990D-9305636B8BC9}" type="slidenum">
              <a:rPr lang="en-US" smtClean="0"/>
              <a:pPr/>
              <a:t>‹#›</a:t>
            </a:fld>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A02FAFE7-0F51-4E12-9C34-C03C271DD57F}" type="datetimeFigureOut">
              <a:rPr lang="en-US" smtClean="0"/>
              <a:pPr/>
              <a:t>1/17/2020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04B0F13-5EBC-4480-B953-33D6F26966D6}" type="slidenum">
              <a:rPr lang="en-US" smtClean="0"/>
              <a:pPr/>
              <a:t>‹#›</a:t>
            </a:fld>
            <a:endParaRPr lang="en-US"/>
          </a:p>
        </p:txBody>
      </p:sp>
    </p:spTree>
    <p:extLst>
      <p:ext uri="{BB962C8B-B14F-4D97-AF65-F5344CB8AC3E}">
        <p14:creationId xmlns:p14="http://schemas.microsoft.com/office/powerpoint/2010/main" val="400945172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A02FAFE7-0F51-4E12-9C34-C03C271DD57F}" type="datetimeFigureOut">
              <a:rPr lang="en-US" smtClean="0"/>
              <a:pPr/>
              <a:t>1/17/2020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04B0F13-5EBC-4480-B953-33D6F26966D6}" type="slidenum">
              <a:rPr lang="en-US" smtClean="0"/>
              <a:pPr/>
              <a:t>‹#›</a:t>
            </a:fld>
            <a:endParaRPr lang="en-US"/>
          </a:p>
        </p:txBody>
      </p:sp>
    </p:spTree>
    <p:extLst>
      <p:ext uri="{BB962C8B-B14F-4D97-AF65-F5344CB8AC3E}">
        <p14:creationId xmlns:p14="http://schemas.microsoft.com/office/powerpoint/2010/main" val="368396696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A02FAFE7-0F51-4E12-9C34-C03C271DD57F}" type="datetimeFigureOut">
              <a:rPr lang="en-US" smtClean="0"/>
              <a:pPr/>
              <a:t>1/17/2020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04B0F13-5EBC-4480-B953-33D6F26966D6}" type="slidenum">
              <a:rPr lang="en-US" smtClean="0"/>
              <a:pPr/>
              <a:t>‹#›</a:t>
            </a:fld>
            <a:endParaRPr lang="en-US"/>
          </a:p>
        </p:txBody>
      </p:sp>
    </p:spTree>
    <p:extLst>
      <p:ext uri="{BB962C8B-B14F-4D97-AF65-F5344CB8AC3E}">
        <p14:creationId xmlns:p14="http://schemas.microsoft.com/office/powerpoint/2010/main" val="85317838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25C2C84B-E149-4EEB-A458-06952A338966}" type="datetimeFigureOut">
              <a:rPr lang="en-US" smtClean="0"/>
              <a:pPr/>
              <a:t>1/17/2020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59FC42B-58F3-4440-990D-9305636B8BC9}"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25C2C84B-E149-4EEB-A458-06952A338966}" type="datetimeFigureOut">
              <a:rPr lang="en-US" smtClean="0"/>
              <a:pPr/>
              <a:t>1/17/2020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59FC42B-58F3-4440-990D-9305636B8BC9}"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25C2C84B-E149-4EEB-A458-06952A338966}" type="datetimeFigureOut">
              <a:rPr lang="en-US" smtClean="0"/>
              <a:pPr/>
              <a:t>1/17/2020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59FC42B-58F3-4440-990D-9305636B8BC9}"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25C2C84B-E149-4EEB-A458-06952A338966}" type="datetimeFigureOut">
              <a:rPr lang="en-US" smtClean="0"/>
              <a:pPr/>
              <a:t>1/17/2020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59FC42B-58F3-4440-990D-9305636B8BC9}"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5C2C84B-E149-4EEB-A458-06952A338966}" type="datetimeFigureOut">
              <a:rPr lang="en-US" smtClean="0"/>
              <a:pPr/>
              <a:t>1/17/2020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59FC42B-58F3-4440-990D-9305636B8BC9}"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25C2C84B-E149-4EEB-A458-06952A338966}" type="datetimeFigureOut">
              <a:rPr lang="en-US" smtClean="0"/>
              <a:pPr/>
              <a:t>1/17/2020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59FC42B-58F3-4440-990D-9305636B8BC9}"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25C2C84B-E149-4EEB-A458-06952A338966}" type="datetimeFigureOut">
              <a:rPr lang="en-US" smtClean="0"/>
              <a:pPr/>
              <a:t>1/17/2020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59FC42B-58F3-4440-990D-9305636B8BC9}"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5C2C84B-E149-4EEB-A458-06952A338966}" type="datetimeFigureOut">
              <a:rPr lang="en-US" smtClean="0"/>
              <a:pPr/>
              <a:t>1/17/2020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59FC42B-58F3-4440-990D-9305636B8BC9}"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02FAFE7-0F51-4E12-9C34-C03C271DD57F}" type="datetimeFigureOut">
              <a:rPr lang="en-US" smtClean="0"/>
              <a:pPr/>
              <a:t>1/17/2020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04B0F13-5EBC-4480-B953-33D6F26966D6}" type="slidenum">
              <a:rPr lang="en-US" smtClean="0"/>
              <a:pPr/>
              <a:t>‹#›</a:t>
            </a:fld>
            <a:endParaRPr lang="en-US"/>
          </a:p>
        </p:txBody>
      </p:sp>
    </p:spTree>
    <p:extLst>
      <p:ext uri="{BB962C8B-B14F-4D97-AF65-F5344CB8AC3E}">
        <p14:creationId xmlns:p14="http://schemas.microsoft.com/office/powerpoint/2010/main" val="234217609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3.xml"/><Relationship Id="rId5" Type="http://schemas.openxmlformats.org/officeDocument/2006/relationships/image" Target="../media/image3.jpeg"/><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1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1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1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1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1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1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1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7.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1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8.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1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9.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xml"/><Relationship Id="rId1" Type="http://schemas.openxmlformats.org/officeDocument/2006/relationships/slideLayout" Target="../slideLayouts/slideLayout13.xml"/><Relationship Id="rId5" Type="http://schemas.openxmlformats.org/officeDocument/2006/relationships/image" Target="../media/image3.jpeg"/><Relationship Id="rId4" Type="http://schemas.openxmlformats.org/officeDocument/2006/relationships/image" Target="../media/image2.jpeg"/></Relationships>
</file>

<file path=ppt/slides/_rels/slide20.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0.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2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1.xml"/><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image" Target="../media/image2.jpeg"/></Relationships>
</file>

<file path=ppt/slides/_rels/slide2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2.xml"/><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image" Target="../media/image2.jpeg"/></Relationships>
</file>

<file path=ppt/slides/_rels/slide2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3.xml"/><Relationship Id="rId1" Type="http://schemas.openxmlformats.org/officeDocument/2006/relationships/slideLayout" Target="../slideLayouts/slideLayout2.xml"/><Relationship Id="rId5" Type="http://schemas.openxmlformats.org/officeDocument/2006/relationships/chart" Target="../charts/chart1.xml"/><Relationship Id="rId4" Type="http://schemas.openxmlformats.org/officeDocument/2006/relationships/image" Target="../media/image2.jpeg"/></Relationships>
</file>

<file path=ppt/slides/_rels/slide2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4.xml"/><Relationship Id="rId1" Type="http://schemas.openxmlformats.org/officeDocument/2006/relationships/slideLayout" Target="../slideLayouts/slideLayout13.xml"/><Relationship Id="rId5" Type="http://schemas.openxmlformats.org/officeDocument/2006/relationships/image" Target="../media/image4.jpeg"/><Relationship Id="rId4" Type="http://schemas.openxmlformats.org/officeDocument/2006/relationships/image" Target="../media/image2.jpeg"/></Relationships>
</file>

<file path=ppt/slides/_rels/slide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xml"/><Relationship Id="rId1" Type="http://schemas.openxmlformats.org/officeDocument/2006/relationships/slideLayout" Target="../slideLayouts/slideLayout13.xml"/><Relationship Id="rId5" Type="http://schemas.openxmlformats.org/officeDocument/2006/relationships/image" Target="../media/image4.jpeg"/><Relationship Id="rId4" Type="http://schemas.openxmlformats.org/officeDocument/2006/relationships/image" Target="../media/image2.jpeg"/></Relationships>
</file>

<file path=ppt/slides/_rels/slide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2.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919941" y="0"/>
            <a:ext cx="7212853" cy="6858000"/>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lIns="101882" tIns="50941" rIns="101882" bIns="50941" anchor="ctr"/>
          <a:lstStyle/>
          <a:p>
            <a:pPr marL="0" marR="0" lvl="0" indent="0" algn="ctr" defTabSz="1018824"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Arial" pitchFamily="34" charset="0"/>
              <a:ea typeface="+mn-ea"/>
              <a:cs typeface="Arial" pitchFamily="34" charset="0"/>
            </a:endParaRPr>
          </a:p>
        </p:txBody>
      </p:sp>
      <p:pic>
        <p:nvPicPr>
          <p:cNvPr id="19460" name="Picture 6" descr="Phoenix Portrait Blue.jpg"/>
          <p:cNvPicPr>
            <a:picLocks/>
          </p:cNvPicPr>
          <p:nvPr/>
        </p:nvPicPr>
        <p:blipFill>
          <a:blip r:embed="rId3" cstate="print"/>
          <a:srcRect r="79967"/>
          <a:stretch>
            <a:fillRect/>
          </a:stretch>
        </p:blipFill>
        <p:spPr bwMode="auto">
          <a:xfrm>
            <a:off x="0" y="0"/>
            <a:ext cx="1919941" cy="6858000"/>
          </a:xfrm>
          <a:prstGeom prst="rect">
            <a:avLst/>
          </a:prstGeom>
          <a:noFill/>
          <a:ln w="9525">
            <a:noFill/>
            <a:miter lim="800000"/>
            <a:headEnd/>
            <a:tailEnd/>
          </a:ln>
        </p:spPr>
      </p:pic>
      <p:sp>
        <p:nvSpPr>
          <p:cNvPr id="8" name="TextBox 7"/>
          <p:cNvSpPr txBox="1"/>
          <p:nvPr/>
        </p:nvSpPr>
        <p:spPr>
          <a:xfrm>
            <a:off x="2200087" y="2057322"/>
            <a:ext cx="6674971" cy="595319"/>
          </a:xfrm>
          <a:prstGeom prst="rect">
            <a:avLst/>
          </a:prstGeom>
          <a:noFill/>
        </p:spPr>
        <p:txBody>
          <a:bodyPr lIns="101882" tIns="50941" rIns="101882" bIns="50941">
            <a:spAutoFit/>
          </a:bodyPr>
          <a:lstStyle/>
          <a:p>
            <a:pPr marL="0" marR="0" lvl="0" indent="0" algn="ctr" defTabSz="914400" rtl="0" eaLnBrk="1" fontAlgn="auto" latinLnBrk="0" hangingPunct="1">
              <a:lnSpc>
                <a:spcPct val="100000"/>
              </a:lnSpc>
              <a:spcBef>
                <a:spcPts val="0"/>
              </a:spcBef>
              <a:spcAft>
                <a:spcPts val="0"/>
              </a:spcAft>
              <a:buClrTx/>
              <a:buSzTx/>
              <a:buFontTx/>
              <a:buNone/>
              <a:tabLst>
                <a:tab pos="5092700" algn="r"/>
                <a:tab pos="6051550" algn="r"/>
              </a:tabLst>
              <a:defRPr/>
            </a:pPr>
            <a:r>
              <a:rPr kumimoji="0" lang="en-US" sz="3200" b="1" i="0" u="none" strike="noStrike" kern="1200" cap="none" spc="0" normalizeH="0" baseline="0" noProof="0" dirty="0">
                <a:ln>
                  <a:noFill/>
                </a:ln>
                <a:solidFill>
                  <a:srgbClr val="4F81BD"/>
                </a:solidFill>
                <a:effectLst/>
                <a:uLnTx/>
                <a:uFillTx/>
                <a:latin typeface="Arial" pitchFamily="34" charset="0"/>
                <a:ea typeface="+mn-ea"/>
                <a:cs typeface="Arial" pitchFamily="34" charset="0"/>
              </a:rPr>
              <a:t>Secure Acquisition </a:t>
            </a:r>
          </a:p>
        </p:txBody>
      </p:sp>
      <p:sp>
        <p:nvSpPr>
          <p:cNvPr id="19462" name="Text Box 6"/>
          <p:cNvSpPr txBox="1">
            <a:spLocks noChangeArrowheads="1"/>
          </p:cNvSpPr>
          <p:nvPr/>
        </p:nvSpPr>
        <p:spPr bwMode="auto">
          <a:xfrm>
            <a:off x="2151530" y="1609508"/>
            <a:ext cx="6364941" cy="369332"/>
          </a:xfrm>
          <a:prstGeom prst="rect">
            <a:avLst/>
          </a:prstGeom>
          <a:noFill/>
          <a:ln w="9525">
            <a:noFill/>
            <a:miter lim="800000"/>
            <a:headEnd/>
            <a:tailEnd/>
          </a:ln>
          <a:effectLst/>
        </p:spPr>
        <p:txBody>
          <a:bodyPr>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Arial" pitchFamily="34" charset="0"/>
                <a:ea typeface="+mn-ea"/>
                <a:cs typeface="Arial" pitchFamily="34" charset="0"/>
              </a:rPr>
              <a:t> </a:t>
            </a:r>
          </a:p>
        </p:txBody>
      </p:sp>
      <p:pic>
        <p:nvPicPr>
          <p:cNvPr id="7" name="Picture 6" descr="ccsis logo (Rectangular).jpg"/>
          <p:cNvPicPr>
            <a:picLocks noChangeAspect="1"/>
          </p:cNvPicPr>
          <p:nvPr/>
        </p:nvPicPr>
        <p:blipFill>
          <a:blip r:embed="rId4" cstate="print"/>
          <a:stretch>
            <a:fillRect/>
          </a:stretch>
        </p:blipFill>
        <p:spPr>
          <a:xfrm>
            <a:off x="6813177" y="6181508"/>
            <a:ext cx="2050284" cy="442013"/>
          </a:xfrm>
          <a:prstGeom prst="rect">
            <a:avLst/>
          </a:prstGeom>
        </p:spPr>
      </p:pic>
      <p:sp>
        <p:nvSpPr>
          <p:cNvPr id="9" name="Rectangle 3"/>
          <p:cNvSpPr txBox="1">
            <a:spLocks/>
          </p:cNvSpPr>
          <p:nvPr/>
        </p:nvSpPr>
        <p:spPr bwMode="auto">
          <a:xfrm>
            <a:off x="2489573" y="2673948"/>
            <a:ext cx="6096000" cy="2755276"/>
          </a:xfrm>
          <a:prstGeom prst="rect">
            <a:avLst/>
          </a:prstGeom>
          <a:noFill/>
          <a:ln w="9525">
            <a:noFill/>
            <a:miter lim="800000"/>
            <a:headEnd/>
            <a:tailEnd/>
          </a:ln>
        </p:spPr>
        <p:txBody>
          <a:bodyPr vert="horz" wrap="square" lIns="101882" tIns="50941" rIns="101882" bIns="50941" numCol="1" anchor="t" anchorCtr="0" compatLnSpc="1">
            <a:prstTxWarp prst="textNoShape">
              <a:avLst/>
            </a:prstTxWarp>
            <a:normAutofit fontScale="92500" lnSpcReduction="10000"/>
          </a:bodyPr>
          <a:lstStyle/>
          <a:p>
            <a:pPr marL="381000" marR="0" lvl="0" indent="-381000" algn="ctr" defTabSz="914400" rtl="0" eaLnBrk="1" fontAlgn="auto" latinLnBrk="0" hangingPunct="1">
              <a:lnSpc>
                <a:spcPct val="100000"/>
              </a:lnSpc>
              <a:spcBef>
                <a:spcPct val="20000"/>
              </a:spcBef>
              <a:spcAft>
                <a:spcPts val="0"/>
              </a:spcAft>
              <a:buClrTx/>
              <a:buSzTx/>
              <a:buFontTx/>
              <a:buNone/>
              <a:tabLst/>
              <a:defRPr/>
            </a:pPr>
            <a:r>
              <a:rPr kumimoji="0" lang="en-US" sz="2600" b="0" i="0" u="none" strike="noStrike" kern="1200" cap="none" spc="0" normalizeH="0" baseline="0" noProof="0" dirty="0">
                <a:ln>
                  <a:noFill/>
                </a:ln>
                <a:solidFill>
                  <a:prstClr val="white"/>
                </a:solidFill>
                <a:effectLst/>
                <a:uLnTx/>
                <a:uFillTx/>
                <a:latin typeface="Arial" pitchFamily="34" charset="0"/>
                <a:ea typeface="+mn-ea"/>
                <a:cs typeface="Arial" pitchFamily="34" charset="0"/>
              </a:rPr>
              <a:t>A Detailed Approach to Building a Consistently Secure Acquisition Process</a:t>
            </a:r>
          </a:p>
          <a:p>
            <a:pPr marL="381000" marR="0" lvl="0" indent="-381000" algn="ctr" defTabSz="914400" rtl="0" eaLnBrk="1" fontAlgn="auto" latinLnBrk="0" hangingPunct="1">
              <a:lnSpc>
                <a:spcPct val="100000"/>
              </a:lnSpc>
              <a:spcBef>
                <a:spcPct val="20000"/>
              </a:spcBef>
              <a:spcAft>
                <a:spcPts val="0"/>
              </a:spcAft>
              <a:buClrTx/>
              <a:buSzTx/>
              <a:buFontTx/>
              <a:buNone/>
              <a:tabLst/>
              <a:defRPr/>
            </a:pPr>
            <a:endParaRPr kumimoji="0" lang="en-US" sz="2400" b="0" i="0" u="none" strike="noStrike" kern="1200" cap="none" spc="0" normalizeH="0" baseline="0" noProof="0" dirty="0">
              <a:ln>
                <a:noFill/>
              </a:ln>
              <a:solidFill>
                <a:prstClr val="white"/>
              </a:solidFill>
              <a:effectLst/>
              <a:uLnTx/>
              <a:uFillTx/>
              <a:latin typeface="Arial" pitchFamily="34" charset="0"/>
              <a:ea typeface="+mn-ea"/>
              <a:cs typeface="Arial" pitchFamily="34" charset="0"/>
            </a:endParaRPr>
          </a:p>
          <a:p>
            <a:pPr marL="381000" marR="0" lvl="0" indent="-381000" algn="ctr" defTabSz="914400" rtl="0" eaLnBrk="1" fontAlgn="auto" latinLnBrk="0" hangingPunct="1">
              <a:lnSpc>
                <a:spcPct val="100000"/>
              </a:lnSpc>
              <a:spcBef>
                <a:spcPct val="20000"/>
              </a:spcBef>
              <a:spcAft>
                <a:spcPts val="0"/>
              </a:spcAft>
              <a:buClrTx/>
              <a:buSzTx/>
              <a:buFontTx/>
              <a:buNone/>
              <a:tabLst/>
              <a:defRPr/>
            </a:pPr>
            <a:r>
              <a:rPr kumimoji="0" lang="en-US" sz="2400" b="0" i="0" u="none" strike="noStrike" kern="1200" cap="none" spc="0" normalizeH="0" baseline="0" noProof="0" dirty="0">
                <a:ln>
                  <a:noFill/>
                </a:ln>
                <a:solidFill>
                  <a:prstClr val="white"/>
                </a:solidFill>
                <a:effectLst/>
                <a:uLnTx/>
                <a:uFillTx/>
                <a:latin typeface="Arial" pitchFamily="34" charset="0"/>
                <a:ea typeface="+mn-ea"/>
                <a:cs typeface="Arial" pitchFamily="34" charset="0"/>
              </a:rPr>
              <a:t>Course Architects:</a:t>
            </a:r>
          </a:p>
          <a:p>
            <a:pPr marL="381000" marR="0" lvl="0" indent="-381000" algn="ctr" defTabSz="914400" rtl="0" eaLnBrk="1" fontAlgn="auto" latinLnBrk="0" hangingPunct="1">
              <a:lnSpc>
                <a:spcPct val="100000"/>
              </a:lnSpc>
              <a:spcBef>
                <a:spcPct val="20000"/>
              </a:spcBef>
              <a:spcAft>
                <a:spcPts val="0"/>
              </a:spcAft>
              <a:buClrTx/>
              <a:buSzTx/>
              <a:buFontTx/>
              <a:buNone/>
              <a:tabLst/>
              <a:defRPr/>
            </a:pPr>
            <a:r>
              <a:rPr kumimoji="0" lang="en-US" sz="2400" b="0" i="0" u="none" strike="noStrike" kern="1200" cap="none" spc="0" normalizeH="0" baseline="0" noProof="0" dirty="0">
                <a:ln>
                  <a:noFill/>
                </a:ln>
                <a:solidFill>
                  <a:prstClr val="white"/>
                </a:solidFill>
                <a:effectLst/>
                <a:uLnTx/>
                <a:uFillTx/>
                <a:latin typeface="Arial" pitchFamily="34" charset="0"/>
                <a:ea typeface="+mn-ea"/>
                <a:cs typeface="Arial" pitchFamily="34" charset="0"/>
              </a:rPr>
              <a:t>Dan Shoemaker, Ph.D.</a:t>
            </a:r>
          </a:p>
          <a:p>
            <a:pPr marL="381000" marR="0" lvl="0" indent="-381000" algn="ctr" defTabSz="914400" rtl="0" eaLnBrk="1" fontAlgn="auto" latinLnBrk="0" hangingPunct="1">
              <a:lnSpc>
                <a:spcPct val="100000"/>
              </a:lnSpc>
              <a:spcBef>
                <a:spcPct val="20000"/>
              </a:spcBef>
              <a:spcAft>
                <a:spcPts val="0"/>
              </a:spcAft>
              <a:buClrTx/>
              <a:buSzTx/>
              <a:buFontTx/>
              <a:buNone/>
              <a:tabLst/>
              <a:defRPr/>
            </a:pPr>
            <a:r>
              <a:rPr kumimoji="0" lang="en-US" sz="2400" b="0" i="0" u="none" strike="noStrike" kern="1200" cap="none" spc="0" normalizeH="0" baseline="0" noProof="0" dirty="0">
                <a:ln>
                  <a:noFill/>
                </a:ln>
                <a:solidFill>
                  <a:prstClr val="white"/>
                </a:solidFill>
                <a:effectLst/>
                <a:uLnTx/>
                <a:uFillTx/>
                <a:latin typeface="Arial" pitchFamily="34" charset="0"/>
                <a:ea typeface="+mn-ea"/>
                <a:cs typeface="Arial" pitchFamily="34" charset="0"/>
              </a:rPr>
              <a:t>Anne Kohnke, Ph.D.</a:t>
            </a:r>
          </a:p>
          <a:p>
            <a:pPr marL="381000" marR="0" lvl="0" indent="-381000" algn="ctr" defTabSz="914400" rtl="0" eaLnBrk="1" fontAlgn="auto" latinLnBrk="0" hangingPunct="1">
              <a:lnSpc>
                <a:spcPct val="100000"/>
              </a:lnSpc>
              <a:spcBef>
                <a:spcPct val="20000"/>
              </a:spcBef>
              <a:spcAft>
                <a:spcPts val="0"/>
              </a:spcAft>
              <a:buClrTx/>
              <a:buSzTx/>
              <a:buFontTx/>
              <a:buNone/>
              <a:tabLst/>
              <a:defRPr/>
            </a:pPr>
            <a:r>
              <a:rPr kumimoji="0" lang="en-US" sz="2400" b="0" i="0" u="none" strike="noStrike" kern="1200" cap="none" spc="0" normalizeH="0" baseline="0" noProof="0" dirty="0">
                <a:ln>
                  <a:noFill/>
                </a:ln>
                <a:solidFill>
                  <a:prstClr val="white"/>
                </a:solidFill>
                <a:effectLst/>
                <a:uLnTx/>
                <a:uFillTx/>
                <a:latin typeface="Arial" pitchFamily="34" charset="0"/>
                <a:ea typeface="+mn-ea"/>
                <a:cs typeface="Arial" pitchFamily="34" charset="0"/>
              </a:rPr>
              <a:t>Nancy R. Mead, Ph.D.</a:t>
            </a:r>
          </a:p>
          <a:p>
            <a:pPr marL="381000" marR="0" lvl="0" indent="-381000" algn="ctr" defTabSz="914400" rtl="0" eaLnBrk="1" fontAlgn="auto" latinLnBrk="0" hangingPunct="1">
              <a:lnSpc>
                <a:spcPct val="100000"/>
              </a:lnSpc>
              <a:spcBef>
                <a:spcPct val="20000"/>
              </a:spcBef>
              <a:spcAft>
                <a:spcPts val="0"/>
              </a:spcAft>
              <a:buClrTx/>
              <a:buSzTx/>
              <a:buFontTx/>
              <a:buNone/>
              <a:tabLst/>
              <a:defRPr/>
            </a:pPr>
            <a:endParaRPr kumimoji="0" lang="en-US" sz="2400" b="0" i="0" u="none" strike="noStrike" kern="1200" cap="none" spc="0" normalizeH="0" baseline="0" noProof="0" dirty="0">
              <a:ln>
                <a:noFill/>
              </a:ln>
              <a:solidFill>
                <a:prstClr val="white"/>
              </a:solidFill>
              <a:effectLst/>
              <a:uLnTx/>
              <a:uFillTx/>
              <a:latin typeface="Arial" pitchFamily="34" charset="0"/>
              <a:ea typeface="+mn-ea"/>
              <a:cs typeface="Arial" pitchFamily="34" charset="0"/>
            </a:endParaRPr>
          </a:p>
          <a:p>
            <a:pPr marL="381000" marR="0" lvl="0" indent="-381000" algn="ctr" defTabSz="914400" rtl="0" eaLnBrk="1" fontAlgn="auto" latinLnBrk="0" hangingPunct="1">
              <a:lnSpc>
                <a:spcPct val="100000"/>
              </a:lnSpc>
              <a:spcBef>
                <a:spcPct val="20000"/>
              </a:spcBef>
              <a:spcAft>
                <a:spcPts val="0"/>
              </a:spcAft>
              <a:buClrTx/>
              <a:buSzTx/>
              <a:buFontTx/>
              <a:buNone/>
              <a:tabLst/>
              <a:defRPr/>
            </a:pPr>
            <a:endParaRPr kumimoji="0" lang="en-US" sz="2000" b="0" i="0" u="none" strike="noStrike" kern="1200" cap="none" spc="0" normalizeH="0" baseline="0" noProof="0" dirty="0">
              <a:ln>
                <a:noFill/>
              </a:ln>
              <a:solidFill>
                <a:prstClr val="white"/>
              </a:solidFill>
              <a:effectLst/>
              <a:uLnTx/>
              <a:uFillTx/>
              <a:latin typeface="Arial" pitchFamily="34" charset="0"/>
              <a:ea typeface="+mn-ea"/>
              <a:cs typeface="Arial" pitchFamily="34" charset="0"/>
            </a:endParaRPr>
          </a:p>
        </p:txBody>
      </p:sp>
      <p:pic>
        <p:nvPicPr>
          <p:cNvPr id="3" name="Picture 2">
            <a:extLst>
              <a:ext uri="{FF2B5EF4-FFF2-40B4-BE49-F238E27FC236}">
                <a16:creationId xmlns:a16="http://schemas.microsoft.com/office/drawing/2014/main" id="{B0D60429-6344-4AF1-88D1-404E9829F0C6}"/>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057400" y="6238684"/>
            <a:ext cx="2212765" cy="425144"/>
          </a:xfrm>
          <a:prstGeom prst="rect">
            <a:avLst/>
          </a:prstGeom>
        </p:spPr>
      </p:pic>
    </p:spTree>
  </p:cSld>
  <p:clrMapOvr>
    <a:masterClrMapping/>
  </p:clrMapOvr>
  <p:transition>
    <p:pull dir="d"/>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524002" y="0"/>
            <a:ext cx="7620000" cy="6858000"/>
          </a:xfrm>
          <a:prstGeom prst="rect">
            <a:avLst/>
          </a:prstGeom>
          <a:gradFill flip="none" rotWithShape="1">
            <a:gsLst>
              <a:gs pos="0">
                <a:srgbClr val="0C1069"/>
              </a:gs>
              <a:gs pos="50000">
                <a:schemeClr val="accent1">
                  <a:shade val="67500"/>
                  <a:satMod val="115000"/>
                </a:schemeClr>
              </a:gs>
              <a:gs pos="100000">
                <a:schemeClr val="accent1">
                  <a:shade val="100000"/>
                  <a:satMod val="115000"/>
                </a:scheme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lIns="101882" tIns="50941" rIns="101882" bIns="50941" anchor="ctr"/>
          <a:lstStyle/>
          <a:p>
            <a:pPr algn="ctr" defTabSz="1018824" fontAlgn="auto">
              <a:spcBef>
                <a:spcPts val="0"/>
              </a:spcBef>
              <a:spcAft>
                <a:spcPts val="0"/>
              </a:spcAft>
              <a:defRPr/>
            </a:pPr>
            <a:endParaRPr lang="en-US">
              <a:latin typeface="Arial" pitchFamily="34" charset="0"/>
              <a:cs typeface="Arial" pitchFamily="34" charset="0"/>
            </a:endParaRPr>
          </a:p>
        </p:txBody>
      </p:sp>
      <p:pic>
        <p:nvPicPr>
          <p:cNvPr id="19460" name="Picture 6" descr="Phoenix Portrait Blue.jpg"/>
          <p:cNvPicPr>
            <a:picLocks/>
          </p:cNvPicPr>
          <p:nvPr/>
        </p:nvPicPr>
        <p:blipFill>
          <a:blip r:embed="rId3" cstate="print"/>
          <a:srcRect r="79967"/>
          <a:stretch>
            <a:fillRect/>
          </a:stretch>
        </p:blipFill>
        <p:spPr bwMode="auto">
          <a:xfrm>
            <a:off x="1" y="1083"/>
            <a:ext cx="1524001" cy="6858000"/>
          </a:xfrm>
          <a:prstGeom prst="rect">
            <a:avLst/>
          </a:prstGeom>
          <a:noFill/>
          <a:ln w="9525">
            <a:noFill/>
            <a:miter lim="800000"/>
            <a:headEnd/>
            <a:tailEnd/>
          </a:ln>
        </p:spPr>
      </p:pic>
      <p:sp>
        <p:nvSpPr>
          <p:cNvPr id="19462" name="Text Box 6"/>
          <p:cNvSpPr txBox="1">
            <a:spLocks noChangeArrowheads="1"/>
          </p:cNvSpPr>
          <p:nvPr/>
        </p:nvSpPr>
        <p:spPr bwMode="auto">
          <a:xfrm>
            <a:off x="2151530" y="1610591"/>
            <a:ext cx="6364941" cy="369332"/>
          </a:xfrm>
          <a:prstGeom prst="rect">
            <a:avLst/>
          </a:prstGeom>
          <a:noFill/>
          <a:ln w="9525">
            <a:noFill/>
            <a:miter lim="800000"/>
            <a:headEnd/>
            <a:tailEnd/>
          </a:ln>
          <a:effectLst/>
        </p:spPr>
        <p:txBody>
          <a:bodyPr>
            <a:spAutoFit/>
          </a:bodyPr>
          <a:lstStyle/>
          <a:p>
            <a:r>
              <a:rPr lang="en-US" dirty="0">
                <a:latin typeface="Arial" pitchFamily="34" charset="0"/>
                <a:cs typeface="Arial" pitchFamily="34" charset="0"/>
              </a:rPr>
              <a:t> </a:t>
            </a:r>
            <a:endParaRPr lang="en-US" sz="1800" dirty="0">
              <a:latin typeface="Arial" pitchFamily="34" charset="0"/>
              <a:cs typeface="Arial" pitchFamily="34" charset="0"/>
            </a:endParaRPr>
          </a:p>
        </p:txBody>
      </p:sp>
      <p:pic>
        <p:nvPicPr>
          <p:cNvPr id="7" name="Picture 6" descr="ccsis logo (Rectangular).jpg"/>
          <p:cNvPicPr>
            <a:picLocks noChangeAspect="1"/>
          </p:cNvPicPr>
          <p:nvPr/>
        </p:nvPicPr>
        <p:blipFill>
          <a:blip r:embed="rId4" cstate="print"/>
          <a:stretch>
            <a:fillRect/>
          </a:stretch>
        </p:blipFill>
        <p:spPr>
          <a:xfrm>
            <a:off x="6813177" y="6182591"/>
            <a:ext cx="2050284" cy="442013"/>
          </a:xfrm>
          <a:prstGeom prst="rect">
            <a:avLst/>
          </a:prstGeom>
        </p:spPr>
      </p:pic>
      <p:sp>
        <p:nvSpPr>
          <p:cNvPr id="9" name="Rectangle 3"/>
          <p:cNvSpPr txBox="1">
            <a:spLocks/>
          </p:cNvSpPr>
          <p:nvPr/>
        </p:nvSpPr>
        <p:spPr bwMode="auto">
          <a:xfrm>
            <a:off x="1521069" y="1219200"/>
            <a:ext cx="7619999" cy="5071954"/>
          </a:xfrm>
          <a:prstGeom prst="rect">
            <a:avLst/>
          </a:prstGeom>
          <a:noFill/>
          <a:ln w="9525">
            <a:noFill/>
            <a:miter lim="800000"/>
            <a:headEnd/>
            <a:tailEnd/>
          </a:ln>
        </p:spPr>
        <p:txBody>
          <a:bodyPr vert="horz" wrap="square" lIns="101882" tIns="50941" rIns="101882" bIns="50941" numCol="1" anchor="t" anchorCtr="0" compatLnSpc="1">
            <a:prstTxWarp prst="textNoShape">
              <a:avLst/>
            </a:prstTxWarp>
            <a:noAutofit/>
          </a:bodyPr>
          <a:lstStyle/>
          <a:p>
            <a:pPr marL="342900" indent="-342900">
              <a:buFont typeface="Arial" panose="020B0604020202020204" pitchFamily="34" charset="0"/>
              <a:buChar char="•"/>
            </a:pPr>
            <a:r>
              <a:rPr lang="en-US" sz="2000" dirty="0">
                <a:solidFill>
                  <a:srgbClr val="FFC000"/>
                </a:solidFill>
                <a:latin typeface="Arial" pitchFamily="34" charset="0"/>
                <a:cs typeface="Arial" pitchFamily="34" charset="0"/>
              </a:rPr>
              <a:t>The Agreement processes are particularly relevant to those interested in defining the discipline of SCRM in that they provide a structured and rigorous set of activities and tasks to carry out the effort. </a:t>
            </a:r>
          </a:p>
          <a:p>
            <a:pPr marL="342900" indent="-342900">
              <a:buFont typeface="Arial" panose="020B0604020202020204" pitchFamily="34" charset="0"/>
              <a:buChar char="•"/>
            </a:pPr>
            <a:endParaRPr lang="en-US" sz="2000" dirty="0">
              <a:solidFill>
                <a:srgbClr val="FFC000"/>
              </a:solidFill>
              <a:latin typeface="Arial" pitchFamily="34" charset="0"/>
              <a:cs typeface="Arial" pitchFamily="34" charset="0"/>
            </a:endParaRPr>
          </a:p>
          <a:p>
            <a:pPr marL="342900" indent="-342900">
              <a:buFont typeface="Arial" panose="020B0604020202020204" pitchFamily="34" charset="0"/>
              <a:buChar char="•"/>
            </a:pPr>
            <a:r>
              <a:rPr lang="en-US" sz="2000" dirty="0">
                <a:solidFill>
                  <a:srgbClr val="FFC000"/>
                </a:solidFill>
                <a:latin typeface="Arial" pitchFamily="34" charset="0"/>
                <a:cs typeface="Arial" pitchFamily="34" charset="0"/>
              </a:rPr>
              <a:t>The 12207-2008 activities specified for Acquisition convey the practices that have to be performed when an organization procures a software system or service.</a:t>
            </a:r>
          </a:p>
          <a:p>
            <a:pPr marL="342900" indent="-342900">
              <a:buFont typeface="Arial" panose="020B0604020202020204" pitchFamily="34" charset="0"/>
              <a:buChar char="•"/>
            </a:pPr>
            <a:endParaRPr lang="en-US" sz="2000" dirty="0">
              <a:solidFill>
                <a:srgbClr val="FFC000"/>
              </a:solidFill>
              <a:latin typeface="Arial" pitchFamily="34" charset="0"/>
              <a:cs typeface="Arial" pitchFamily="34" charset="0"/>
            </a:endParaRPr>
          </a:p>
          <a:p>
            <a:pPr marL="342900" indent="-342900">
              <a:buFont typeface="Arial" panose="020B0604020202020204" pitchFamily="34" charset="0"/>
              <a:buChar char="•"/>
            </a:pPr>
            <a:r>
              <a:rPr lang="en-US" sz="2000" dirty="0">
                <a:solidFill>
                  <a:srgbClr val="FFC000"/>
                </a:solidFill>
                <a:latin typeface="Arial" pitchFamily="34" charset="0"/>
                <a:cs typeface="Arial" pitchFamily="34" charset="0"/>
              </a:rPr>
              <a:t>While the Supply process (6.1.2) delineates the obligations of the supplier.</a:t>
            </a:r>
          </a:p>
          <a:p>
            <a:pPr marL="342900" indent="-342900">
              <a:buFont typeface="Arial" panose="020B0604020202020204" pitchFamily="34" charset="0"/>
              <a:buChar char="•"/>
            </a:pPr>
            <a:endParaRPr lang="en-US" sz="2000" dirty="0">
              <a:solidFill>
                <a:srgbClr val="FFC000"/>
              </a:solidFill>
              <a:latin typeface="Arial" pitchFamily="34" charset="0"/>
              <a:cs typeface="Arial" pitchFamily="34" charset="0"/>
            </a:endParaRPr>
          </a:p>
          <a:p>
            <a:pPr marL="342900" indent="-342900">
              <a:buFont typeface="Arial" panose="020B0604020202020204" pitchFamily="34" charset="0"/>
              <a:buChar char="•"/>
            </a:pPr>
            <a:r>
              <a:rPr lang="en-US" sz="2000" dirty="0">
                <a:solidFill>
                  <a:srgbClr val="FFC000"/>
                </a:solidFill>
                <a:latin typeface="Arial" pitchFamily="34" charset="0"/>
                <a:cs typeface="Arial" pitchFamily="34" charset="0"/>
              </a:rPr>
              <a:t>Using the 12207-2008 standard, it is possible to form a detailed definition of the standard customer supplier activities involved in ICT procurement.</a:t>
            </a:r>
          </a:p>
        </p:txBody>
      </p:sp>
      <p:sp>
        <p:nvSpPr>
          <p:cNvPr id="10" name="Title 1"/>
          <p:cNvSpPr>
            <a:spLocks noGrp="1"/>
          </p:cNvSpPr>
          <p:nvPr>
            <p:ph type="title"/>
          </p:nvPr>
        </p:nvSpPr>
        <p:spPr>
          <a:xfrm>
            <a:off x="1524002" y="381000"/>
            <a:ext cx="7619998" cy="609600"/>
          </a:xfrm>
        </p:spPr>
        <p:txBody>
          <a:bodyPr>
            <a:noAutofit/>
          </a:bodyPr>
          <a:lstStyle/>
          <a:p>
            <a:pPr>
              <a:tabLst>
                <a:tab pos="5092700" algn="r"/>
                <a:tab pos="6051550" algn="r"/>
              </a:tabLst>
            </a:pPr>
            <a:r>
              <a:rPr lang="en-US" sz="2400" dirty="0"/>
              <a:t>Creating a Standardized Model from Standards</a:t>
            </a:r>
          </a:p>
        </p:txBody>
      </p:sp>
    </p:spTree>
    <p:extLst>
      <p:ext uri="{BB962C8B-B14F-4D97-AF65-F5344CB8AC3E}">
        <p14:creationId xmlns:p14="http://schemas.microsoft.com/office/powerpoint/2010/main" val="3769292392"/>
      </p:ext>
    </p:extLst>
  </p:cSld>
  <p:clrMapOvr>
    <a:masterClrMapping/>
  </p:clrMapOvr>
  <p:transition>
    <p:pull dir="d"/>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524002" y="0"/>
            <a:ext cx="7620000" cy="6858000"/>
          </a:xfrm>
          <a:prstGeom prst="rect">
            <a:avLst/>
          </a:prstGeom>
          <a:gradFill flip="none" rotWithShape="1">
            <a:gsLst>
              <a:gs pos="0">
                <a:srgbClr val="0C1069"/>
              </a:gs>
              <a:gs pos="50000">
                <a:schemeClr val="accent1">
                  <a:shade val="67500"/>
                  <a:satMod val="115000"/>
                </a:schemeClr>
              </a:gs>
              <a:gs pos="100000">
                <a:schemeClr val="accent1">
                  <a:shade val="100000"/>
                  <a:satMod val="115000"/>
                </a:scheme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lIns="101882" tIns="50941" rIns="101882" bIns="50941" anchor="ctr"/>
          <a:lstStyle/>
          <a:p>
            <a:pPr algn="ctr" defTabSz="1018824" fontAlgn="auto">
              <a:spcBef>
                <a:spcPts val="0"/>
              </a:spcBef>
              <a:spcAft>
                <a:spcPts val="0"/>
              </a:spcAft>
              <a:defRPr/>
            </a:pPr>
            <a:endParaRPr lang="en-US">
              <a:latin typeface="Arial" pitchFamily="34" charset="0"/>
              <a:cs typeface="Arial" pitchFamily="34" charset="0"/>
            </a:endParaRPr>
          </a:p>
        </p:txBody>
      </p:sp>
      <p:pic>
        <p:nvPicPr>
          <p:cNvPr id="19460" name="Picture 6" descr="Phoenix Portrait Blue.jpg"/>
          <p:cNvPicPr>
            <a:picLocks/>
          </p:cNvPicPr>
          <p:nvPr/>
        </p:nvPicPr>
        <p:blipFill>
          <a:blip r:embed="rId3" cstate="print"/>
          <a:srcRect r="79967"/>
          <a:stretch>
            <a:fillRect/>
          </a:stretch>
        </p:blipFill>
        <p:spPr bwMode="auto">
          <a:xfrm>
            <a:off x="1" y="1083"/>
            <a:ext cx="1524001" cy="6858000"/>
          </a:xfrm>
          <a:prstGeom prst="rect">
            <a:avLst/>
          </a:prstGeom>
          <a:noFill/>
          <a:ln w="9525">
            <a:noFill/>
            <a:miter lim="800000"/>
            <a:headEnd/>
            <a:tailEnd/>
          </a:ln>
        </p:spPr>
      </p:pic>
      <p:sp>
        <p:nvSpPr>
          <p:cNvPr id="19462" name="Text Box 6"/>
          <p:cNvSpPr txBox="1">
            <a:spLocks noChangeArrowheads="1"/>
          </p:cNvSpPr>
          <p:nvPr/>
        </p:nvSpPr>
        <p:spPr bwMode="auto">
          <a:xfrm>
            <a:off x="2151530" y="1610591"/>
            <a:ext cx="6364941" cy="369332"/>
          </a:xfrm>
          <a:prstGeom prst="rect">
            <a:avLst/>
          </a:prstGeom>
          <a:noFill/>
          <a:ln w="9525">
            <a:noFill/>
            <a:miter lim="800000"/>
            <a:headEnd/>
            <a:tailEnd/>
          </a:ln>
          <a:effectLst/>
        </p:spPr>
        <p:txBody>
          <a:bodyPr>
            <a:spAutoFit/>
          </a:bodyPr>
          <a:lstStyle/>
          <a:p>
            <a:r>
              <a:rPr lang="en-US" dirty="0">
                <a:latin typeface="Arial" pitchFamily="34" charset="0"/>
                <a:cs typeface="Arial" pitchFamily="34" charset="0"/>
              </a:rPr>
              <a:t> </a:t>
            </a:r>
            <a:endParaRPr lang="en-US" sz="1800" dirty="0">
              <a:latin typeface="Arial" pitchFamily="34" charset="0"/>
              <a:cs typeface="Arial" pitchFamily="34" charset="0"/>
            </a:endParaRPr>
          </a:p>
        </p:txBody>
      </p:sp>
      <p:pic>
        <p:nvPicPr>
          <p:cNvPr id="7" name="Picture 6" descr="ccsis logo (Rectangular).jpg"/>
          <p:cNvPicPr>
            <a:picLocks noChangeAspect="1"/>
          </p:cNvPicPr>
          <p:nvPr/>
        </p:nvPicPr>
        <p:blipFill>
          <a:blip r:embed="rId4" cstate="print"/>
          <a:stretch>
            <a:fillRect/>
          </a:stretch>
        </p:blipFill>
        <p:spPr>
          <a:xfrm>
            <a:off x="6813177" y="6182591"/>
            <a:ext cx="2050284" cy="442013"/>
          </a:xfrm>
          <a:prstGeom prst="rect">
            <a:avLst/>
          </a:prstGeom>
        </p:spPr>
      </p:pic>
      <p:sp>
        <p:nvSpPr>
          <p:cNvPr id="9" name="Rectangle 3"/>
          <p:cNvSpPr txBox="1">
            <a:spLocks/>
          </p:cNvSpPr>
          <p:nvPr/>
        </p:nvSpPr>
        <p:spPr bwMode="auto">
          <a:xfrm>
            <a:off x="1521069" y="1219200"/>
            <a:ext cx="7619999" cy="5071954"/>
          </a:xfrm>
          <a:prstGeom prst="rect">
            <a:avLst/>
          </a:prstGeom>
          <a:noFill/>
          <a:ln w="9525">
            <a:noFill/>
            <a:miter lim="800000"/>
            <a:headEnd/>
            <a:tailEnd/>
          </a:ln>
        </p:spPr>
        <p:txBody>
          <a:bodyPr vert="horz" wrap="square" lIns="101882" tIns="50941" rIns="101882" bIns="50941" numCol="1" anchor="t" anchorCtr="0" compatLnSpc="1">
            <a:prstTxWarp prst="textNoShape">
              <a:avLst/>
            </a:prstTxWarp>
            <a:noAutofit/>
          </a:bodyPr>
          <a:lstStyle/>
          <a:p>
            <a:pPr marL="342900" indent="-342900">
              <a:buFont typeface="Arial" panose="020B0604020202020204" pitchFamily="34" charset="0"/>
              <a:buChar char="•"/>
            </a:pPr>
            <a:r>
              <a:rPr lang="en-US" sz="2200" dirty="0">
                <a:latin typeface="Arial" pitchFamily="34" charset="0"/>
                <a:cs typeface="Arial" pitchFamily="34" charset="0"/>
              </a:rPr>
              <a:t>However, that definition does not take risk management into consideration.</a:t>
            </a:r>
          </a:p>
          <a:p>
            <a:pPr marL="342900" indent="-342900">
              <a:buFont typeface="Arial" panose="020B0604020202020204" pitchFamily="34" charset="0"/>
              <a:buChar char="•"/>
            </a:pPr>
            <a:endParaRPr lang="en-US" sz="2200" dirty="0">
              <a:solidFill>
                <a:srgbClr val="FFC000"/>
              </a:solidFill>
              <a:latin typeface="Arial" pitchFamily="34" charset="0"/>
              <a:cs typeface="Arial" pitchFamily="34" charset="0"/>
            </a:endParaRPr>
          </a:p>
          <a:p>
            <a:pPr marL="342900" indent="-342900">
              <a:buFont typeface="Arial" panose="020B0604020202020204" pitchFamily="34" charset="0"/>
              <a:buChar char="•"/>
            </a:pPr>
            <a:r>
              <a:rPr lang="en-US" sz="2200" dirty="0">
                <a:solidFill>
                  <a:srgbClr val="FFC000"/>
                </a:solidFill>
                <a:latin typeface="Arial" pitchFamily="34" charset="0"/>
                <a:cs typeface="Arial" pitchFamily="34" charset="0"/>
              </a:rPr>
              <a:t>The purpose of ISO 16085 Systems and Software Lifecycle Process Risk Management is to identify potential managerial and technical actions to reduce or eliminate the probability and impact of risk</a:t>
            </a:r>
          </a:p>
          <a:p>
            <a:pPr marL="342900" indent="-342900">
              <a:buFont typeface="Arial" panose="020B0604020202020204" pitchFamily="34" charset="0"/>
              <a:buChar char="•"/>
            </a:pPr>
            <a:endParaRPr lang="en-US" sz="2200" dirty="0">
              <a:solidFill>
                <a:srgbClr val="FFC000"/>
              </a:solidFill>
              <a:latin typeface="Arial" pitchFamily="34" charset="0"/>
              <a:cs typeface="Arial" pitchFamily="34" charset="0"/>
            </a:endParaRPr>
          </a:p>
          <a:p>
            <a:pPr marL="342900" indent="-342900">
              <a:buFont typeface="Arial" panose="020B0604020202020204" pitchFamily="34" charset="0"/>
              <a:buChar char="•"/>
            </a:pPr>
            <a:r>
              <a:rPr lang="en-US" sz="2200" dirty="0">
                <a:solidFill>
                  <a:srgbClr val="FFC000"/>
                </a:solidFill>
                <a:latin typeface="Arial" pitchFamily="34" charset="0"/>
                <a:cs typeface="Arial" pitchFamily="34" charset="0"/>
              </a:rPr>
              <a:t>The standard may be used for managing risk at the organizational, enterprise, or project level in any domain or lifecycle stage</a:t>
            </a:r>
          </a:p>
        </p:txBody>
      </p:sp>
      <p:sp>
        <p:nvSpPr>
          <p:cNvPr id="10" name="Title 1"/>
          <p:cNvSpPr>
            <a:spLocks noGrp="1"/>
          </p:cNvSpPr>
          <p:nvPr>
            <p:ph type="title"/>
          </p:nvPr>
        </p:nvSpPr>
        <p:spPr>
          <a:xfrm>
            <a:off x="1524002" y="381000"/>
            <a:ext cx="7619998" cy="609600"/>
          </a:xfrm>
        </p:spPr>
        <p:txBody>
          <a:bodyPr/>
          <a:lstStyle/>
          <a:p>
            <a:pPr>
              <a:tabLst>
                <a:tab pos="5092700" algn="r"/>
                <a:tab pos="6051550" algn="r"/>
              </a:tabLst>
            </a:pPr>
            <a:r>
              <a:rPr lang="en-US" dirty="0"/>
              <a:t>Factoring in Risk</a:t>
            </a:r>
          </a:p>
        </p:txBody>
      </p:sp>
    </p:spTree>
    <p:extLst>
      <p:ext uri="{BB962C8B-B14F-4D97-AF65-F5344CB8AC3E}">
        <p14:creationId xmlns:p14="http://schemas.microsoft.com/office/powerpoint/2010/main" val="612920759"/>
      </p:ext>
    </p:extLst>
  </p:cSld>
  <p:clrMapOvr>
    <a:masterClrMapping/>
  </p:clrMapOvr>
  <p:transition>
    <p:pull dir="d"/>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524002" y="0"/>
            <a:ext cx="7620000" cy="6858000"/>
          </a:xfrm>
          <a:prstGeom prst="rect">
            <a:avLst/>
          </a:prstGeom>
          <a:gradFill flip="none" rotWithShape="1">
            <a:gsLst>
              <a:gs pos="0">
                <a:srgbClr val="0C1069"/>
              </a:gs>
              <a:gs pos="50000">
                <a:schemeClr val="accent1">
                  <a:shade val="67500"/>
                  <a:satMod val="115000"/>
                </a:schemeClr>
              </a:gs>
              <a:gs pos="100000">
                <a:schemeClr val="accent1">
                  <a:shade val="100000"/>
                  <a:satMod val="115000"/>
                </a:scheme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lIns="101882" tIns="50941" rIns="101882" bIns="50941" anchor="ctr"/>
          <a:lstStyle/>
          <a:p>
            <a:pPr algn="ctr" defTabSz="1018824" fontAlgn="auto">
              <a:spcBef>
                <a:spcPts val="0"/>
              </a:spcBef>
              <a:spcAft>
                <a:spcPts val="0"/>
              </a:spcAft>
              <a:defRPr/>
            </a:pPr>
            <a:endParaRPr lang="en-US">
              <a:latin typeface="Arial" pitchFamily="34" charset="0"/>
              <a:cs typeface="Arial" pitchFamily="34" charset="0"/>
            </a:endParaRPr>
          </a:p>
        </p:txBody>
      </p:sp>
      <p:pic>
        <p:nvPicPr>
          <p:cNvPr id="19460" name="Picture 6" descr="Phoenix Portrait Blue.jpg"/>
          <p:cNvPicPr>
            <a:picLocks/>
          </p:cNvPicPr>
          <p:nvPr/>
        </p:nvPicPr>
        <p:blipFill>
          <a:blip r:embed="rId3" cstate="print"/>
          <a:srcRect r="79967"/>
          <a:stretch>
            <a:fillRect/>
          </a:stretch>
        </p:blipFill>
        <p:spPr bwMode="auto">
          <a:xfrm>
            <a:off x="1" y="1083"/>
            <a:ext cx="1524001" cy="6858000"/>
          </a:xfrm>
          <a:prstGeom prst="rect">
            <a:avLst/>
          </a:prstGeom>
          <a:noFill/>
          <a:ln w="9525">
            <a:noFill/>
            <a:miter lim="800000"/>
            <a:headEnd/>
            <a:tailEnd/>
          </a:ln>
        </p:spPr>
      </p:pic>
      <p:sp>
        <p:nvSpPr>
          <p:cNvPr id="19462" name="Text Box 6"/>
          <p:cNvSpPr txBox="1">
            <a:spLocks noChangeArrowheads="1"/>
          </p:cNvSpPr>
          <p:nvPr/>
        </p:nvSpPr>
        <p:spPr bwMode="auto">
          <a:xfrm>
            <a:off x="2151530" y="1610591"/>
            <a:ext cx="6364941" cy="369332"/>
          </a:xfrm>
          <a:prstGeom prst="rect">
            <a:avLst/>
          </a:prstGeom>
          <a:noFill/>
          <a:ln w="9525">
            <a:noFill/>
            <a:miter lim="800000"/>
            <a:headEnd/>
            <a:tailEnd/>
          </a:ln>
          <a:effectLst/>
        </p:spPr>
        <p:txBody>
          <a:bodyPr>
            <a:spAutoFit/>
          </a:bodyPr>
          <a:lstStyle/>
          <a:p>
            <a:r>
              <a:rPr lang="en-US" dirty="0">
                <a:latin typeface="Arial" pitchFamily="34" charset="0"/>
                <a:cs typeface="Arial" pitchFamily="34" charset="0"/>
              </a:rPr>
              <a:t> </a:t>
            </a:r>
            <a:endParaRPr lang="en-US" sz="1800" dirty="0">
              <a:latin typeface="Arial" pitchFamily="34" charset="0"/>
              <a:cs typeface="Arial" pitchFamily="34" charset="0"/>
            </a:endParaRPr>
          </a:p>
        </p:txBody>
      </p:sp>
      <p:pic>
        <p:nvPicPr>
          <p:cNvPr id="7" name="Picture 6" descr="ccsis logo (Rectangular).jpg"/>
          <p:cNvPicPr>
            <a:picLocks noChangeAspect="1"/>
          </p:cNvPicPr>
          <p:nvPr/>
        </p:nvPicPr>
        <p:blipFill>
          <a:blip r:embed="rId4" cstate="print"/>
          <a:stretch>
            <a:fillRect/>
          </a:stretch>
        </p:blipFill>
        <p:spPr>
          <a:xfrm>
            <a:off x="6813177" y="6182591"/>
            <a:ext cx="2050284" cy="442013"/>
          </a:xfrm>
          <a:prstGeom prst="rect">
            <a:avLst/>
          </a:prstGeom>
        </p:spPr>
      </p:pic>
      <p:sp>
        <p:nvSpPr>
          <p:cNvPr id="9" name="Rectangle 3"/>
          <p:cNvSpPr txBox="1">
            <a:spLocks/>
          </p:cNvSpPr>
          <p:nvPr/>
        </p:nvSpPr>
        <p:spPr bwMode="auto">
          <a:xfrm>
            <a:off x="1521069" y="1219200"/>
            <a:ext cx="7619999" cy="5071954"/>
          </a:xfrm>
          <a:prstGeom prst="rect">
            <a:avLst/>
          </a:prstGeom>
          <a:noFill/>
          <a:ln w="9525">
            <a:noFill/>
            <a:miter lim="800000"/>
            <a:headEnd/>
            <a:tailEnd/>
          </a:ln>
        </p:spPr>
        <p:txBody>
          <a:bodyPr vert="horz" wrap="square" lIns="101882" tIns="50941" rIns="101882" bIns="50941" numCol="1" anchor="t" anchorCtr="0" compatLnSpc="1">
            <a:prstTxWarp prst="textNoShape">
              <a:avLst/>
            </a:prstTxWarp>
            <a:noAutofit/>
          </a:bodyPr>
          <a:lstStyle/>
          <a:p>
            <a:pPr marL="342900" indent="-342900">
              <a:buFont typeface="Arial" panose="020B0604020202020204" pitchFamily="34" charset="0"/>
              <a:buChar char="•"/>
            </a:pPr>
            <a:r>
              <a:rPr lang="en-US" sz="2200" dirty="0">
                <a:solidFill>
                  <a:srgbClr val="FFC000"/>
                </a:solidFill>
                <a:latin typeface="Arial" pitchFamily="34" charset="0"/>
                <a:cs typeface="Arial" pitchFamily="34" charset="0"/>
              </a:rPr>
              <a:t>The aim is to incorporate the perspectives of managers, suppliers, acquirers, developers, participants, and other stakeholders </a:t>
            </a:r>
          </a:p>
          <a:p>
            <a:pPr marL="342900" indent="-342900">
              <a:buFont typeface="Arial" panose="020B0604020202020204" pitchFamily="34" charset="0"/>
              <a:buChar char="•"/>
            </a:pPr>
            <a:endParaRPr lang="en-US" sz="2200" dirty="0">
              <a:solidFill>
                <a:srgbClr val="FFC000"/>
              </a:solidFill>
              <a:latin typeface="Arial" pitchFamily="34" charset="0"/>
              <a:cs typeface="Arial" pitchFamily="34" charset="0"/>
            </a:endParaRPr>
          </a:p>
          <a:p>
            <a:pPr marL="342900" indent="-342900">
              <a:buFont typeface="Arial" panose="020B0604020202020204" pitchFamily="34" charset="0"/>
              <a:buChar char="•"/>
            </a:pPr>
            <a:r>
              <a:rPr lang="en-US" sz="2200" dirty="0">
                <a:solidFill>
                  <a:srgbClr val="FFC000"/>
                </a:solidFill>
                <a:latin typeface="Arial" pitchFamily="34" charset="0"/>
                <a:cs typeface="Arial" pitchFamily="34" charset="0"/>
              </a:rPr>
              <a:t>And provide them with a single set of process requirements suitable for the management of a broad variety of risks in the supply chain</a:t>
            </a:r>
          </a:p>
          <a:p>
            <a:pPr marL="342900" indent="-342900">
              <a:buFont typeface="Arial" panose="020B0604020202020204" pitchFamily="34" charset="0"/>
              <a:buChar char="•"/>
            </a:pPr>
            <a:endParaRPr lang="en-US" sz="2200" dirty="0">
              <a:solidFill>
                <a:srgbClr val="FFC000"/>
              </a:solidFill>
              <a:latin typeface="Arial" pitchFamily="34" charset="0"/>
              <a:cs typeface="Arial" pitchFamily="34" charset="0"/>
            </a:endParaRPr>
          </a:p>
          <a:p>
            <a:pPr marL="342900" indent="-342900">
              <a:buFont typeface="Arial" panose="020B0604020202020204" pitchFamily="34" charset="0"/>
              <a:buChar char="•"/>
            </a:pPr>
            <a:r>
              <a:rPr lang="en-US" sz="2200" dirty="0">
                <a:solidFill>
                  <a:srgbClr val="FFC000"/>
                </a:solidFill>
                <a:latin typeface="Arial" pitchFamily="34" charset="0"/>
                <a:cs typeface="Arial" pitchFamily="34" charset="0"/>
              </a:rPr>
              <a:t>The standard prescribes a continuous process for risk management and is useful for managing the risks associated with organizations dealing with system or software</a:t>
            </a:r>
          </a:p>
          <a:p>
            <a:pPr marL="342900" indent="-342900">
              <a:buFont typeface="Arial" panose="020B0604020202020204" pitchFamily="34" charset="0"/>
              <a:buChar char="•"/>
            </a:pPr>
            <a:endParaRPr lang="en-US" sz="2200" dirty="0">
              <a:latin typeface="Arial" pitchFamily="34" charset="0"/>
              <a:cs typeface="Arial" pitchFamily="34" charset="0"/>
            </a:endParaRPr>
          </a:p>
          <a:p>
            <a:pPr marL="342900" indent="-342900">
              <a:buFont typeface="Arial" panose="020B0604020202020204" pitchFamily="34" charset="0"/>
              <a:buChar char="•"/>
            </a:pPr>
            <a:r>
              <a:rPr lang="en-US" sz="2200" dirty="0">
                <a:latin typeface="Arial" pitchFamily="34" charset="0"/>
                <a:cs typeface="Arial" pitchFamily="34" charset="0"/>
              </a:rPr>
              <a:t>More importantly 16085 is specifically designed to be used in conjunction with ISO 12207-2008 </a:t>
            </a:r>
          </a:p>
        </p:txBody>
      </p:sp>
      <p:sp>
        <p:nvSpPr>
          <p:cNvPr id="10" name="Title 1"/>
          <p:cNvSpPr>
            <a:spLocks noGrp="1"/>
          </p:cNvSpPr>
          <p:nvPr>
            <p:ph type="title"/>
          </p:nvPr>
        </p:nvSpPr>
        <p:spPr>
          <a:xfrm>
            <a:off x="1524002" y="381000"/>
            <a:ext cx="7619998" cy="609600"/>
          </a:xfrm>
        </p:spPr>
        <p:txBody>
          <a:bodyPr/>
          <a:lstStyle/>
          <a:p>
            <a:pPr>
              <a:tabLst>
                <a:tab pos="5092700" algn="r"/>
                <a:tab pos="6051550" algn="r"/>
              </a:tabLst>
            </a:pPr>
            <a:r>
              <a:rPr lang="en-US" dirty="0"/>
              <a:t>Factoring in Risk</a:t>
            </a:r>
          </a:p>
        </p:txBody>
      </p:sp>
    </p:spTree>
    <p:extLst>
      <p:ext uri="{BB962C8B-B14F-4D97-AF65-F5344CB8AC3E}">
        <p14:creationId xmlns:p14="http://schemas.microsoft.com/office/powerpoint/2010/main" val="1548561142"/>
      </p:ext>
    </p:extLst>
  </p:cSld>
  <p:clrMapOvr>
    <a:masterClrMapping/>
  </p:clrMapOvr>
  <p:transition>
    <p:pull dir="d"/>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524002" y="0"/>
            <a:ext cx="7620000" cy="6858000"/>
          </a:xfrm>
          <a:prstGeom prst="rect">
            <a:avLst/>
          </a:prstGeom>
          <a:gradFill flip="none" rotWithShape="1">
            <a:gsLst>
              <a:gs pos="0">
                <a:srgbClr val="0C1069"/>
              </a:gs>
              <a:gs pos="50000">
                <a:schemeClr val="accent1">
                  <a:shade val="67500"/>
                  <a:satMod val="115000"/>
                </a:schemeClr>
              </a:gs>
              <a:gs pos="100000">
                <a:schemeClr val="accent1">
                  <a:shade val="100000"/>
                  <a:satMod val="115000"/>
                </a:scheme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lIns="101882" tIns="50941" rIns="101882" bIns="50941" anchor="ctr"/>
          <a:lstStyle/>
          <a:p>
            <a:pPr algn="ctr" defTabSz="1018824" fontAlgn="auto">
              <a:spcBef>
                <a:spcPts val="0"/>
              </a:spcBef>
              <a:spcAft>
                <a:spcPts val="0"/>
              </a:spcAft>
              <a:defRPr/>
            </a:pPr>
            <a:endParaRPr lang="en-US">
              <a:latin typeface="Arial" pitchFamily="34" charset="0"/>
              <a:cs typeface="Arial" pitchFamily="34" charset="0"/>
            </a:endParaRPr>
          </a:p>
        </p:txBody>
      </p:sp>
      <p:pic>
        <p:nvPicPr>
          <p:cNvPr id="19460" name="Picture 6" descr="Phoenix Portrait Blue.jpg"/>
          <p:cNvPicPr>
            <a:picLocks/>
          </p:cNvPicPr>
          <p:nvPr/>
        </p:nvPicPr>
        <p:blipFill>
          <a:blip r:embed="rId3" cstate="print"/>
          <a:srcRect r="79967"/>
          <a:stretch>
            <a:fillRect/>
          </a:stretch>
        </p:blipFill>
        <p:spPr bwMode="auto">
          <a:xfrm>
            <a:off x="1" y="1083"/>
            <a:ext cx="1524001" cy="6858000"/>
          </a:xfrm>
          <a:prstGeom prst="rect">
            <a:avLst/>
          </a:prstGeom>
          <a:noFill/>
          <a:ln w="9525">
            <a:noFill/>
            <a:miter lim="800000"/>
            <a:headEnd/>
            <a:tailEnd/>
          </a:ln>
        </p:spPr>
      </p:pic>
      <p:sp>
        <p:nvSpPr>
          <p:cNvPr id="19462" name="Text Box 6"/>
          <p:cNvSpPr txBox="1">
            <a:spLocks noChangeArrowheads="1"/>
          </p:cNvSpPr>
          <p:nvPr/>
        </p:nvSpPr>
        <p:spPr bwMode="auto">
          <a:xfrm>
            <a:off x="2151530" y="1610591"/>
            <a:ext cx="6364941" cy="369332"/>
          </a:xfrm>
          <a:prstGeom prst="rect">
            <a:avLst/>
          </a:prstGeom>
          <a:noFill/>
          <a:ln w="9525">
            <a:noFill/>
            <a:miter lim="800000"/>
            <a:headEnd/>
            <a:tailEnd/>
          </a:ln>
          <a:effectLst/>
        </p:spPr>
        <p:txBody>
          <a:bodyPr>
            <a:spAutoFit/>
          </a:bodyPr>
          <a:lstStyle/>
          <a:p>
            <a:r>
              <a:rPr lang="en-US" dirty="0">
                <a:latin typeface="Arial" pitchFamily="34" charset="0"/>
                <a:cs typeface="Arial" pitchFamily="34" charset="0"/>
              </a:rPr>
              <a:t> </a:t>
            </a:r>
            <a:endParaRPr lang="en-US" sz="1800" dirty="0">
              <a:latin typeface="Arial" pitchFamily="34" charset="0"/>
              <a:cs typeface="Arial" pitchFamily="34" charset="0"/>
            </a:endParaRPr>
          </a:p>
        </p:txBody>
      </p:sp>
      <p:pic>
        <p:nvPicPr>
          <p:cNvPr id="7" name="Picture 6" descr="ccsis logo (Rectangular).jpg"/>
          <p:cNvPicPr>
            <a:picLocks noChangeAspect="1"/>
          </p:cNvPicPr>
          <p:nvPr/>
        </p:nvPicPr>
        <p:blipFill>
          <a:blip r:embed="rId4" cstate="print"/>
          <a:stretch>
            <a:fillRect/>
          </a:stretch>
        </p:blipFill>
        <p:spPr>
          <a:xfrm>
            <a:off x="6813177" y="6182591"/>
            <a:ext cx="2050284" cy="442013"/>
          </a:xfrm>
          <a:prstGeom prst="rect">
            <a:avLst/>
          </a:prstGeom>
        </p:spPr>
      </p:pic>
      <p:sp>
        <p:nvSpPr>
          <p:cNvPr id="9" name="Rectangle 3"/>
          <p:cNvSpPr txBox="1">
            <a:spLocks/>
          </p:cNvSpPr>
          <p:nvPr/>
        </p:nvSpPr>
        <p:spPr bwMode="auto">
          <a:xfrm>
            <a:off x="1500555" y="1106623"/>
            <a:ext cx="7620000" cy="5071954"/>
          </a:xfrm>
          <a:prstGeom prst="rect">
            <a:avLst/>
          </a:prstGeom>
          <a:noFill/>
          <a:ln w="9525">
            <a:noFill/>
            <a:miter lim="800000"/>
            <a:headEnd/>
            <a:tailEnd/>
          </a:ln>
        </p:spPr>
        <p:txBody>
          <a:bodyPr vert="horz" wrap="square" lIns="101882" tIns="50941" rIns="101882" bIns="50941" numCol="1" anchor="t" anchorCtr="0" compatLnSpc="1">
            <a:prstTxWarp prst="textNoShape">
              <a:avLst/>
            </a:prstTxWarp>
            <a:noAutofit/>
          </a:bodyPr>
          <a:lstStyle/>
          <a:p>
            <a:pPr marL="342900" indent="-342900">
              <a:buFont typeface="Arial" panose="020B0604020202020204" pitchFamily="34" charset="0"/>
              <a:buChar char="•"/>
            </a:pPr>
            <a:r>
              <a:rPr lang="en-US" sz="2400" dirty="0"/>
              <a:t>Thus, the recommendations of the standard can be directly aligned with the risk management activities specified by the 12207 project process area (6.4). </a:t>
            </a:r>
          </a:p>
          <a:p>
            <a:pPr marL="342900" indent="-342900">
              <a:buFont typeface="Arial" panose="020B0604020202020204" pitchFamily="34" charset="0"/>
              <a:buChar char="•"/>
            </a:pPr>
            <a:endParaRPr lang="en-US" sz="2400" dirty="0">
              <a:solidFill>
                <a:srgbClr val="FFC000"/>
              </a:solidFill>
            </a:endParaRPr>
          </a:p>
          <a:p>
            <a:pPr marL="342900" indent="-342900">
              <a:buFont typeface="Arial" panose="020B0604020202020204" pitchFamily="34" charset="0"/>
              <a:buChar char="•"/>
            </a:pPr>
            <a:r>
              <a:rPr lang="en-US" sz="2400" dirty="0">
                <a:solidFill>
                  <a:srgbClr val="FFC000"/>
                </a:solidFill>
              </a:rPr>
              <a:t>The 16085 standard assumes that necessary managerial and technical processes to perform the treatment of risk are called out by the ISO 12207-2008 model</a:t>
            </a:r>
          </a:p>
          <a:p>
            <a:pPr marL="342900" indent="-342900">
              <a:buFont typeface="Arial" panose="020B0604020202020204" pitchFamily="34" charset="0"/>
              <a:buChar char="•"/>
            </a:pPr>
            <a:endParaRPr lang="en-US" sz="2400" dirty="0">
              <a:solidFill>
                <a:srgbClr val="FFC000"/>
              </a:solidFill>
            </a:endParaRPr>
          </a:p>
          <a:p>
            <a:pPr marL="342900" indent="-342900">
              <a:buFont typeface="Arial" panose="020B0604020202020204" pitchFamily="34" charset="0"/>
              <a:buChar char="•"/>
            </a:pPr>
            <a:r>
              <a:rPr lang="en-US" sz="2400" dirty="0"/>
              <a:t>The 16085 Standard adds the necessary risk identification piece</a:t>
            </a:r>
          </a:p>
          <a:p>
            <a:pPr marL="342900" indent="-342900">
              <a:buFont typeface="Arial" panose="020B0604020202020204" pitchFamily="34" charset="0"/>
              <a:buChar char="•"/>
            </a:pPr>
            <a:endParaRPr lang="en-US" sz="2400" dirty="0"/>
          </a:p>
          <a:p>
            <a:pPr marL="342900" indent="-342900">
              <a:buFont typeface="Arial" panose="020B0604020202020204" pitchFamily="34" charset="0"/>
              <a:buChar char="•"/>
            </a:pPr>
            <a:r>
              <a:rPr lang="en-US" sz="2400" dirty="0">
                <a:solidFill>
                  <a:srgbClr val="FFC000"/>
                </a:solidFill>
              </a:rPr>
              <a:t>The addition of the risk management component to the standard procurement model represented in the 12207 Agreement processes provides a complete set of practices for ICT supply chain risk management.</a:t>
            </a:r>
          </a:p>
        </p:txBody>
      </p:sp>
      <p:sp>
        <p:nvSpPr>
          <p:cNvPr id="10" name="Title 1"/>
          <p:cNvSpPr>
            <a:spLocks noGrp="1"/>
          </p:cNvSpPr>
          <p:nvPr>
            <p:ph type="title"/>
          </p:nvPr>
        </p:nvSpPr>
        <p:spPr>
          <a:xfrm>
            <a:off x="1524002" y="381000"/>
            <a:ext cx="7619998" cy="609600"/>
          </a:xfrm>
        </p:spPr>
        <p:txBody>
          <a:bodyPr>
            <a:normAutofit fontScale="90000"/>
          </a:bodyPr>
          <a:lstStyle/>
          <a:p>
            <a:pPr>
              <a:tabLst>
                <a:tab pos="5092700" algn="r"/>
                <a:tab pos="6051550" algn="r"/>
              </a:tabLst>
            </a:pPr>
            <a:r>
              <a:rPr lang="en-US" dirty="0"/>
              <a:t>A Unified Model of ICT Risk Management</a:t>
            </a:r>
          </a:p>
        </p:txBody>
      </p:sp>
    </p:spTree>
    <p:extLst>
      <p:ext uri="{BB962C8B-B14F-4D97-AF65-F5344CB8AC3E}">
        <p14:creationId xmlns:p14="http://schemas.microsoft.com/office/powerpoint/2010/main" val="1303967587"/>
      </p:ext>
    </p:extLst>
  </p:cSld>
  <p:clrMapOvr>
    <a:masterClrMapping/>
  </p:clrMapOvr>
  <p:transition>
    <p:pull dir="d"/>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524002" y="0"/>
            <a:ext cx="7620000" cy="6858000"/>
          </a:xfrm>
          <a:prstGeom prst="rect">
            <a:avLst/>
          </a:prstGeom>
          <a:gradFill flip="none" rotWithShape="1">
            <a:gsLst>
              <a:gs pos="0">
                <a:srgbClr val="0C1069"/>
              </a:gs>
              <a:gs pos="50000">
                <a:schemeClr val="accent1">
                  <a:shade val="67500"/>
                  <a:satMod val="115000"/>
                </a:schemeClr>
              </a:gs>
              <a:gs pos="100000">
                <a:schemeClr val="accent1">
                  <a:shade val="100000"/>
                  <a:satMod val="115000"/>
                </a:scheme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lIns="101882" tIns="50941" rIns="101882" bIns="50941" anchor="ctr"/>
          <a:lstStyle/>
          <a:p>
            <a:pPr algn="ctr" defTabSz="1018824" fontAlgn="auto">
              <a:spcBef>
                <a:spcPts val="0"/>
              </a:spcBef>
              <a:spcAft>
                <a:spcPts val="0"/>
              </a:spcAft>
              <a:defRPr/>
            </a:pPr>
            <a:endParaRPr lang="en-US">
              <a:latin typeface="Arial" pitchFamily="34" charset="0"/>
              <a:cs typeface="Arial" pitchFamily="34" charset="0"/>
            </a:endParaRPr>
          </a:p>
        </p:txBody>
      </p:sp>
      <p:pic>
        <p:nvPicPr>
          <p:cNvPr id="19460" name="Picture 6" descr="Phoenix Portrait Blue.jpg"/>
          <p:cNvPicPr>
            <a:picLocks/>
          </p:cNvPicPr>
          <p:nvPr/>
        </p:nvPicPr>
        <p:blipFill>
          <a:blip r:embed="rId3" cstate="print"/>
          <a:srcRect r="79967"/>
          <a:stretch>
            <a:fillRect/>
          </a:stretch>
        </p:blipFill>
        <p:spPr bwMode="auto">
          <a:xfrm>
            <a:off x="1" y="1083"/>
            <a:ext cx="1524001" cy="6858000"/>
          </a:xfrm>
          <a:prstGeom prst="rect">
            <a:avLst/>
          </a:prstGeom>
          <a:noFill/>
          <a:ln w="9525">
            <a:noFill/>
            <a:miter lim="800000"/>
            <a:headEnd/>
            <a:tailEnd/>
          </a:ln>
        </p:spPr>
      </p:pic>
      <p:sp>
        <p:nvSpPr>
          <p:cNvPr id="19462" name="Text Box 6"/>
          <p:cNvSpPr txBox="1">
            <a:spLocks noChangeArrowheads="1"/>
          </p:cNvSpPr>
          <p:nvPr/>
        </p:nvSpPr>
        <p:spPr bwMode="auto">
          <a:xfrm>
            <a:off x="2151530" y="1610591"/>
            <a:ext cx="6364941" cy="369332"/>
          </a:xfrm>
          <a:prstGeom prst="rect">
            <a:avLst/>
          </a:prstGeom>
          <a:noFill/>
          <a:ln w="9525">
            <a:noFill/>
            <a:miter lim="800000"/>
            <a:headEnd/>
            <a:tailEnd/>
          </a:ln>
          <a:effectLst/>
        </p:spPr>
        <p:txBody>
          <a:bodyPr>
            <a:spAutoFit/>
          </a:bodyPr>
          <a:lstStyle/>
          <a:p>
            <a:r>
              <a:rPr lang="en-US" dirty="0">
                <a:latin typeface="Arial" pitchFamily="34" charset="0"/>
                <a:cs typeface="Arial" pitchFamily="34" charset="0"/>
              </a:rPr>
              <a:t> </a:t>
            </a:r>
            <a:endParaRPr lang="en-US" sz="1800" dirty="0">
              <a:latin typeface="Arial" pitchFamily="34" charset="0"/>
              <a:cs typeface="Arial" pitchFamily="34" charset="0"/>
            </a:endParaRPr>
          </a:p>
        </p:txBody>
      </p:sp>
      <p:pic>
        <p:nvPicPr>
          <p:cNvPr id="7" name="Picture 6" descr="ccsis logo (Rectangular).jpg"/>
          <p:cNvPicPr>
            <a:picLocks noChangeAspect="1"/>
          </p:cNvPicPr>
          <p:nvPr/>
        </p:nvPicPr>
        <p:blipFill>
          <a:blip r:embed="rId4" cstate="print"/>
          <a:stretch>
            <a:fillRect/>
          </a:stretch>
        </p:blipFill>
        <p:spPr>
          <a:xfrm>
            <a:off x="6813177" y="6182591"/>
            <a:ext cx="2050284" cy="442013"/>
          </a:xfrm>
          <a:prstGeom prst="rect">
            <a:avLst/>
          </a:prstGeom>
        </p:spPr>
      </p:pic>
      <p:sp>
        <p:nvSpPr>
          <p:cNvPr id="9" name="Rectangle 3"/>
          <p:cNvSpPr txBox="1">
            <a:spLocks/>
          </p:cNvSpPr>
          <p:nvPr/>
        </p:nvSpPr>
        <p:spPr bwMode="auto">
          <a:xfrm>
            <a:off x="1500553" y="1050618"/>
            <a:ext cx="7620000" cy="5071954"/>
          </a:xfrm>
          <a:prstGeom prst="rect">
            <a:avLst/>
          </a:prstGeom>
          <a:noFill/>
          <a:ln w="9525">
            <a:noFill/>
            <a:miter lim="800000"/>
            <a:headEnd/>
            <a:tailEnd/>
          </a:ln>
        </p:spPr>
        <p:txBody>
          <a:bodyPr vert="horz" wrap="square" lIns="101882" tIns="50941" rIns="101882" bIns="50941" numCol="1" anchor="t" anchorCtr="0" compatLnSpc="1">
            <a:prstTxWarp prst="textNoShape">
              <a:avLst/>
            </a:prstTxWarp>
            <a:noAutofit/>
          </a:bodyPr>
          <a:lstStyle/>
          <a:p>
            <a:pPr marL="342900" indent="-342900">
              <a:buFont typeface="Arial" panose="020B0604020202020204" pitchFamily="34" charset="0"/>
              <a:buChar char="•"/>
            </a:pPr>
            <a:r>
              <a:rPr lang="en-US" sz="2200" dirty="0">
                <a:solidFill>
                  <a:srgbClr val="FFC000"/>
                </a:solidFill>
                <a:latin typeface="Arial" pitchFamily="34" charset="0"/>
                <a:cs typeface="Arial" pitchFamily="34" charset="0"/>
              </a:rPr>
              <a:t>The content model derived from integrating these two references ultimately leads to a set of lifecycle activities and practices</a:t>
            </a:r>
          </a:p>
          <a:p>
            <a:pPr marL="342900" indent="-342900">
              <a:buFont typeface="Arial" panose="020B0604020202020204" pitchFamily="34" charset="0"/>
              <a:buChar char="•"/>
            </a:pPr>
            <a:endParaRPr lang="en-US" sz="1100" dirty="0">
              <a:solidFill>
                <a:srgbClr val="FFC000"/>
              </a:solidFill>
              <a:latin typeface="Arial" pitchFamily="34" charset="0"/>
              <a:cs typeface="Arial" pitchFamily="34" charset="0"/>
            </a:endParaRPr>
          </a:p>
          <a:p>
            <a:pPr marL="342900" indent="-342900">
              <a:buFont typeface="Arial" panose="020B0604020202020204" pitchFamily="34" charset="0"/>
              <a:buChar char="•"/>
            </a:pPr>
            <a:r>
              <a:rPr lang="en-US" sz="2200" dirty="0">
                <a:solidFill>
                  <a:srgbClr val="FFC000"/>
                </a:solidFill>
                <a:latin typeface="Arial" pitchFamily="34" charset="0"/>
                <a:cs typeface="Arial" pitchFamily="34" charset="0"/>
              </a:rPr>
              <a:t>These can form a starting point for development of a complete BOK for management of supply chain risk. </a:t>
            </a:r>
          </a:p>
          <a:p>
            <a:pPr marL="342900" indent="-342900">
              <a:buFont typeface="Arial" panose="020B0604020202020204" pitchFamily="34" charset="0"/>
              <a:buChar char="•"/>
            </a:pPr>
            <a:endParaRPr lang="en-US" sz="1200" dirty="0">
              <a:solidFill>
                <a:srgbClr val="FFC000"/>
              </a:solidFill>
              <a:latin typeface="Arial" pitchFamily="34" charset="0"/>
              <a:cs typeface="Arial" pitchFamily="34" charset="0"/>
            </a:endParaRPr>
          </a:p>
          <a:p>
            <a:pPr marL="342900" indent="-342900">
              <a:buFont typeface="Arial" panose="020B0604020202020204" pitchFamily="34" charset="0"/>
              <a:buChar char="•"/>
            </a:pPr>
            <a:r>
              <a:rPr lang="en-US" sz="2200" dirty="0">
                <a:solidFill>
                  <a:srgbClr val="FFC000"/>
                </a:solidFill>
                <a:latin typeface="Arial" pitchFamily="34" charset="0"/>
                <a:cs typeface="Arial" pitchFamily="34" charset="0"/>
              </a:rPr>
              <a:t>Once such a BOK has been perfected, the requisite knowledge, practices and skills can be derived for each content item. </a:t>
            </a:r>
          </a:p>
          <a:p>
            <a:pPr marL="800100" lvl="1" indent="-342900">
              <a:buFont typeface="Arial" panose="020B0604020202020204" pitchFamily="34" charset="0"/>
              <a:buChar char="•"/>
            </a:pPr>
            <a:r>
              <a:rPr lang="en-US" sz="2000" dirty="0">
                <a:solidFill>
                  <a:srgbClr val="FFC000"/>
                </a:solidFill>
                <a:latin typeface="Arial" pitchFamily="34" charset="0"/>
                <a:cs typeface="Arial" pitchFamily="34" charset="0"/>
              </a:rPr>
              <a:t>Then, appropriate standard learning content can be designed and created to reinforce each behavior </a:t>
            </a:r>
          </a:p>
          <a:p>
            <a:pPr marL="342900" indent="-342900">
              <a:buFont typeface="Arial" panose="020B0604020202020204" pitchFamily="34" charset="0"/>
              <a:buChar char="•"/>
            </a:pPr>
            <a:endParaRPr lang="en-US" sz="1200" dirty="0">
              <a:solidFill>
                <a:srgbClr val="FFC000"/>
              </a:solidFill>
              <a:latin typeface="Arial" pitchFamily="34" charset="0"/>
              <a:cs typeface="Arial" pitchFamily="34" charset="0"/>
            </a:endParaRPr>
          </a:p>
          <a:p>
            <a:pPr marL="342900" indent="-342900">
              <a:buFont typeface="Arial" panose="020B0604020202020204" pitchFamily="34" charset="0"/>
              <a:buChar char="•"/>
            </a:pPr>
            <a:r>
              <a:rPr lang="en-US" sz="2200" dirty="0">
                <a:solidFill>
                  <a:srgbClr val="FFC000"/>
                </a:solidFill>
                <a:latin typeface="Arial" pitchFamily="34" charset="0"/>
                <a:cs typeface="Arial" pitchFamily="34" charset="0"/>
              </a:rPr>
              <a:t>Along with a set of proficiency requirements specified for each action</a:t>
            </a:r>
          </a:p>
          <a:p>
            <a:pPr marL="800100" lvl="1" indent="-342900">
              <a:buFont typeface="Arial" panose="020B0604020202020204" pitchFamily="34" charset="0"/>
              <a:buChar char="•"/>
            </a:pPr>
            <a:r>
              <a:rPr lang="en-US" sz="2000" dirty="0">
                <a:solidFill>
                  <a:srgbClr val="FFC000"/>
                </a:solidFill>
                <a:latin typeface="Arial" pitchFamily="34" charset="0"/>
                <a:cs typeface="Arial" pitchFamily="34" charset="0"/>
              </a:rPr>
              <a:t>Instructional content can be customized from the BOK to address each situation in which it will be applied. </a:t>
            </a:r>
          </a:p>
          <a:p>
            <a:pPr lvl="1"/>
            <a:endParaRPr lang="en-US" sz="2000" dirty="0">
              <a:latin typeface="Arial" pitchFamily="34" charset="0"/>
              <a:cs typeface="Arial" pitchFamily="34" charset="0"/>
            </a:endParaRPr>
          </a:p>
        </p:txBody>
      </p:sp>
      <p:sp>
        <p:nvSpPr>
          <p:cNvPr id="10" name="Title 1"/>
          <p:cNvSpPr>
            <a:spLocks noGrp="1"/>
          </p:cNvSpPr>
          <p:nvPr>
            <p:ph type="title"/>
          </p:nvPr>
        </p:nvSpPr>
        <p:spPr>
          <a:xfrm>
            <a:off x="1524002" y="381000"/>
            <a:ext cx="7619998" cy="609600"/>
          </a:xfrm>
        </p:spPr>
        <p:txBody>
          <a:bodyPr>
            <a:noAutofit/>
          </a:bodyPr>
          <a:lstStyle/>
          <a:p>
            <a:pPr>
              <a:tabLst>
                <a:tab pos="5092700" algn="r"/>
                <a:tab pos="6051550" algn="r"/>
              </a:tabLst>
            </a:pPr>
            <a:r>
              <a:rPr lang="en-US" sz="2400" dirty="0"/>
              <a:t>Application of the Model to Teaching and Learning</a:t>
            </a:r>
          </a:p>
        </p:txBody>
      </p:sp>
    </p:spTree>
    <p:extLst>
      <p:ext uri="{BB962C8B-B14F-4D97-AF65-F5344CB8AC3E}">
        <p14:creationId xmlns:p14="http://schemas.microsoft.com/office/powerpoint/2010/main" val="1695943203"/>
      </p:ext>
    </p:extLst>
  </p:cSld>
  <p:clrMapOvr>
    <a:masterClrMapping/>
  </p:clrMapOvr>
  <p:transition>
    <p:pull dir="d"/>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524002" y="0"/>
            <a:ext cx="7620000" cy="6858000"/>
          </a:xfrm>
          <a:prstGeom prst="rect">
            <a:avLst/>
          </a:prstGeom>
          <a:gradFill flip="none" rotWithShape="1">
            <a:gsLst>
              <a:gs pos="0">
                <a:srgbClr val="0C1069"/>
              </a:gs>
              <a:gs pos="50000">
                <a:schemeClr val="accent1">
                  <a:shade val="67500"/>
                  <a:satMod val="115000"/>
                </a:schemeClr>
              </a:gs>
              <a:gs pos="100000">
                <a:schemeClr val="accent1">
                  <a:shade val="100000"/>
                  <a:satMod val="115000"/>
                </a:scheme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lIns="101882" tIns="50941" rIns="101882" bIns="50941" anchor="ctr"/>
          <a:lstStyle/>
          <a:p>
            <a:pPr algn="ctr" defTabSz="1018824" fontAlgn="auto">
              <a:spcBef>
                <a:spcPts val="0"/>
              </a:spcBef>
              <a:spcAft>
                <a:spcPts val="0"/>
              </a:spcAft>
              <a:defRPr/>
            </a:pPr>
            <a:endParaRPr lang="en-US">
              <a:latin typeface="Arial" pitchFamily="34" charset="0"/>
              <a:cs typeface="Arial" pitchFamily="34" charset="0"/>
            </a:endParaRPr>
          </a:p>
        </p:txBody>
      </p:sp>
      <p:pic>
        <p:nvPicPr>
          <p:cNvPr id="19460" name="Picture 6" descr="Phoenix Portrait Blue.jpg"/>
          <p:cNvPicPr>
            <a:picLocks/>
          </p:cNvPicPr>
          <p:nvPr/>
        </p:nvPicPr>
        <p:blipFill>
          <a:blip r:embed="rId3" cstate="print"/>
          <a:srcRect r="79967"/>
          <a:stretch>
            <a:fillRect/>
          </a:stretch>
        </p:blipFill>
        <p:spPr bwMode="auto">
          <a:xfrm>
            <a:off x="1" y="1083"/>
            <a:ext cx="1524001" cy="6858000"/>
          </a:xfrm>
          <a:prstGeom prst="rect">
            <a:avLst/>
          </a:prstGeom>
          <a:noFill/>
          <a:ln w="9525">
            <a:noFill/>
            <a:miter lim="800000"/>
            <a:headEnd/>
            <a:tailEnd/>
          </a:ln>
        </p:spPr>
      </p:pic>
      <p:sp>
        <p:nvSpPr>
          <p:cNvPr id="19462" name="Text Box 6"/>
          <p:cNvSpPr txBox="1">
            <a:spLocks noChangeArrowheads="1"/>
          </p:cNvSpPr>
          <p:nvPr/>
        </p:nvSpPr>
        <p:spPr bwMode="auto">
          <a:xfrm>
            <a:off x="2151530" y="1610591"/>
            <a:ext cx="6364941" cy="369332"/>
          </a:xfrm>
          <a:prstGeom prst="rect">
            <a:avLst/>
          </a:prstGeom>
          <a:noFill/>
          <a:ln w="9525">
            <a:noFill/>
            <a:miter lim="800000"/>
            <a:headEnd/>
            <a:tailEnd/>
          </a:ln>
          <a:effectLst/>
        </p:spPr>
        <p:txBody>
          <a:bodyPr>
            <a:spAutoFit/>
          </a:bodyPr>
          <a:lstStyle/>
          <a:p>
            <a:r>
              <a:rPr lang="en-US" dirty="0">
                <a:latin typeface="Arial" pitchFamily="34" charset="0"/>
                <a:cs typeface="Arial" pitchFamily="34" charset="0"/>
              </a:rPr>
              <a:t> </a:t>
            </a:r>
            <a:endParaRPr lang="en-US" sz="1800" dirty="0">
              <a:latin typeface="Arial" pitchFamily="34" charset="0"/>
              <a:cs typeface="Arial" pitchFamily="34" charset="0"/>
            </a:endParaRPr>
          </a:p>
        </p:txBody>
      </p:sp>
      <p:pic>
        <p:nvPicPr>
          <p:cNvPr id="7" name="Picture 6" descr="ccsis logo (Rectangular).jpg"/>
          <p:cNvPicPr>
            <a:picLocks noChangeAspect="1"/>
          </p:cNvPicPr>
          <p:nvPr/>
        </p:nvPicPr>
        <p:blipFill>
          <a:blip r:embed="rId4" cstate="print"/>
          <a:stretch>
            <a:fillRect/>
          </a:stretch>
        </p:blipFill>
        <p:spPr>
          <a:xfrm>
            <a:off x="6813177" y="6182591"/>
            <a:ext cx="2050284" cy="442013"/>
          </a:xfrm>
          <a:prstGeom prst="rect">
            <a:avLst/>
          </a:prstGeom>
        </p:spPr>
      </p:pic>
      <p:sp>
        <p:nvSpPr>
          <p:cNvPr id="9" name="Rectangle 3"/>
          <p:cNvSpPr txBox="1">
            <a:spLocks/>
          </p:cNvSpPr>
          <p:nvPr/>
        </p:nvSpPr>
        <p:spPr bwMode="auto">
          <a:xfrm>
            <a:off x="1523999" y="990600"/>
            <a:ext cx="7620000" cy="5071954"/>
          </a:xfrm>
          <a:prstGeom prst="rect">
            <a:avLst/>
          </a:prstGeom>
          <a:noFill/>
          <a:ln w="9525">
            <a:noFill/>
            <a:miter lim="800000"/>
            <a:headEnd/>
            <a:tailEnd/>
          </a:ln>
        </p:spPr>
        <p:txBody>
          <a:bodyPr vert="horz" wrap="square" lIns="101882" tIns="50941" rIns="101882" bIns="50941" numCol="1" anchor="t" anchorCtr="0" compatLnSpc="1">
            <a:prstTxWarp prst="textNoShape">
              <a:avLst/>
            </a:prstTxWarp>
            <a:noAutofit/>
          </a:bodyPr>
          <a:lstStyle/>
          <a:p>
            <a:r>
              <a:rPr lang="en-US" sz="2200" dirty="0">
                <a:latin typeface="Arial" pitchFamily="34" charset="0"/>
                <a:cs typeface="Arial" pitchFamily="34" charset="0"/>
              </a:rPr>
              <a:t>Practice Area One: Project Initiation and Planning</a:t>
            </a:r>
          </a:p>
          <a:p>
            <a:pPr marL="800100" lvl="1" indent="-342900">
              <a:buFont typeface="Arial" panose="020B0604020202020204" pitchFamily="34" charset="0"/>
              <a:buChar char="•"/>
            </a:pPr>
            <a:r>
              <a:rPr lang="en-US" sz="2000" dirty="0">
                <a:solidFill>
                  <a:srgbClr val="FFC000"/>
                </a:solidFill>
                <a:latin typeface="Arial" pitchFamily="34" charset="0"/>
                <a:cs typeface="Arial" pitchFamily="34" charset="0"/>
              </a:rPr>
              <a:t>Strategic management and policy</a:t>
            </a:r>
          </a:p>
          <a:p>
            <a:pPr marL="800100" lvl="1" indent="-342900">
              <a:buFont typeface="Arial" panose="020B0604020202020204" pitchFamily="34" charset="0"/>
              <a:buChar char="•"/>
            </a:pPr>
            <a:r>
              <a:rPr lang="en-US" sz="2000" dirty="0">
                <a:solidFill>
                  <a:srgbClr val="FFC000"/>
                </a:solidFill>
                <a:latin typeface="Arial" pitchFamily="34" charset="0"/>
                <a:cs typeface="Arial" pitchFamily="34" charset="0"/>
              </a:rPr>
              <a:t>Project management</a:t>
            </a:r>
          </a:p>
          <a:p>
            <a:pPr marL="800100" lvl="1" indent="-342900">
              <a:buFont typeface="Arial" panose="020B0604020202020204" pitchFamily="34" charset="0"/>
              <a:buChar char="•"/>
            </a:pPr>
            <a:r>
              <a:rPr lang="en-US" sz="2000" dirty="0">
                <a:solidFill>
                  <a:srgbClr val="FFC000"/>
                </a:solidFill>
                <a:latin typeface="Arial" pitchFamily="34" charset="0"/>
                <a:cs typeface="Arial" pitchFamily="34" charset="0"/>
              </a:rPr>
              <a:t>Business and assurance case development </a:t>
            </a:r>
          </a:p>
          <a:p>
            <a:pPr marL="800100" lvl="1" indent="-342900">
              <a:buFont typeface="Arial" panose="020B0604020202020204" pitchFamily="34" charset="0"/>
              <a:buChar char="•"/>
            </a:pPr>
            <a:r>
              <a:rPr lang="en-US" sz="2000" dirty="0">
                <a:solidFill>
                  <a:srgbClr val="FFC000"/>
                </a:solidFill>
                <a:latin typeface="Arial" pitchFamily="34" charset="0"/>
                <a:cs typeface="Arial" pitchFamily="34" charset="0"/>
              </a:rPr>
              <a:t>Supply chain component definition and labeling</a:t>
            </a:r>
          </a:p>
          <a:p>
            <a:pPr marL="800100" lvl="1" indent="-342900">
              <a:buFont typeface="Arial" panose="020B0604020202020204" pitchFamily="34" charset="0"/>
              <a:buChar char="•"/>
            </a:pPr>
            <a:r>
              <a:rPr lang="en-US" sz="2000" dirty="0">
                <a:solidFill>
                  <a:srgbClr val="FFC000"/>
                </a:solidFill>
                <a:latin typeface="Arial" pitchFamily="34" charset="0"/>
                <a:cs typeface="Arial" pitchFamily="34" charset="0"/>
              </a:rPr>
              <a:t>Threat/risk and mitigation identification and planning </a:t>
            </a:r>
          </a:p>
          <a:p>
            <a:pPr marL="342900" indent="-342900">
              <a:buFont typeface="Arial" panose="020B0604020202020204" pitchFamily="34" charset="0"/>
              <a:buChar char="•"/>
            </a:pPr>
            <a:endParaRPr lang="en-US" sz="2200" dirty="0">
              <a:solidFill>
                <a:srgbClr val="FFC000"/>
              </a:solidFill>
              <a:latin typeface="Arial" pitchFamily="34" charset="0"/>
              <a:cs typeface="Arial" pitchFamily="34" charset="0"/>
            </a:endParaRPr>
          </a:p>
          <a:p>
            <a:r>
              <a:rPr lang="en-US" sz="2200" dirty="0">
                <a:latin typeface="Arial" pitchFamily="34" charset="0"/>
                <a:cs typeface="Arial" pitchFamily="34" charset="0"/>
              </a:rPr>
              <a:t>Practice Area Two: Product Requirements Communication</a:t>
            </a:r>
          </a:p>
          <a:p>
            <a:pPr marL="800100" lvl="1" indent="-342900">
              <a:buFont typeface="Arial" panose="020B0604020202020204" pitchFamily="34" charset="0"/>
              <a:buChar char="•"/>
            </a:pPr>
            <a:r>
              <a:rPr lang="en-US" sz="2000" dirty="0">
                <a:solidFill>
                  <a:srgbClr val="FFC000"/>
                </a:solidFill>
                <a:latin typeface="Arial" pitchFamily="34" charset="0"/>
                <a:cs typeface="Arial" pitchFamily="34" charset="0"/>
              </a:rPr>
              <a:t>Requirements elicitation and specification</a:t>
            </a:r>
          </a:p>
          <a:p>
            <a:pPr marL="800100" lvl="1" indent="-342900">
              <a:buFont typeface="Arial" panose="020B0604020202020204" pitchFamily="34" charset="0"/>
              <a:buChar char="•"/>
            </a:pPr>
            <a:r>
              <a:rPr lang="en-US" sz="2000" dirty="0">
                <a:solidFill>
                  <a:srgbClr val="FFC000"/>
                </a:solidFill>
                <a:latin typeface="Arial" pitchFamily="34" charset="0"/>
                <a:cs typeface="Arial" pitchFamily="34" charset="0"/>
              </a:rPr>
              <a:t>Requests for proposals (RFP) documentation</a:t>
            </a:r>
          </a:p>
          <a:p>
            <a:pPr marL="800100" lvl="1" indent="-342900">
              <a:buFont typeface="Arial" panose="020B0604020202020204" pitchFamily="34" charset="0"/>
              <a:buChar char="•"/>
            </a:pPr>
            <a:r>
              <a:rPr lang="en-US" sz="2000" dirty="0">
                <a:solidFill>
                  <a:srgbClr val="FFC000"/>
                </a:solidFill>
                <a:latin typeface="Arial" pitchFamily="34" charset="0"/>
                <a:cs typeface="Arial" pitchFamily="34" charset="0"/>
              </a:rPr>
              <a:t>Statement of work (SOW) documentation</a:t>
            </a:r>
          </a:p>
          <a:p>
            <a:pPr marL="800100" lvl="1" indent="-342900">
              <a:buFont typeface="Arial" panose="020B0604020202020204" pitchFamily="34" charset="0"/>
              <a:buChar char="•"/>
            </a:pPr>
            <a:r>
              <a:rPr lang="en-US" sz="2000" dirty="0">
                <a:solidFill>
                  <a:srgbClr val="FFC000"/>
                </a:solidFill>
                <a:latin typeface="Arial" pitchFamily="34" charset="0"/>
                <a:cs typeface="Arial" pitchFamily="34" charset="0"/>
              </a:rPr>
              <a:t>Project assurance criteria development (including SCRM)</a:t>
            </a:r>
          </a:p>
          <a:p>
            <a:pPr marL="800100" lvl="1" indent="-342900">
              <a:buFont typeface="Arial" panose="020B0604020202020204" pitchFamily="34" charset="0"/>
              <a:buChar char="•"/>
            </a:pPr>
            <a:r>
              <a:rPr lang="en-US" sz="2000" dirty="0">
                <a:solidFill>
                  <a:srgbClr val="FFC000"/>
                </a:solidFill>
                <a:latin typeface="Arial" pitchFamily="34" charset="0"/>
                <a:cs typeface="Arial" pitchFamily="34" charset="0"/>
              </a:rPr>
              <a:t>Project measurement and metrics development (including SCRM)</a:t>
            </a:r>
          </a:p>
          <a:p>
            <a:pPr marL="800100" lvl="1" indent="-342900">
              <a:buFont typeface="Arial" panose="020B0604020202020204" pitchFamily="34" charset="0"/>
              <a:buChar char="•"/>
            </a:pPr>
            <a:r>
              <a:rPr lang="en-US" sz="2000" dirty="0">
                <a:solidFill>
                  <a:srgbClr val="FFC000"/>
                </a:solidFill>
                <a:latin typeface="Arial" pitchFamily="34" charset="0"/>
                <a:cs typeface="Arial" pitchFamily="34" charset="0"/>
              </a:rPr>
              <a:t>Formalization and documentation of product assurance case requirements</a:t>
            </a:r>
          </a:p>
          <a:p>
            <a:pPr marL="800100" lvl="1" indent="-342900">
              <a:buFont typeface="Arial" panose="020B0604020202020204" pitchFamily="34" charset="0"/>
              <a:buChar char="•"/>
            </a:pPr>
            <a:r>
              <a:rPr lang="en-US" sz="2000" dirty="0">
                <a:solidFill>
                  <a:srgbClr val="FFC000"/>
                </a:solidFill>
                <a:latin typeface="Arial" pitchFamily="34" charset="0"/>
                <a:cs typeface="Arial" pitchFamily="34" charset="0"/>
              </a:rPr>
              <a:t>Preparation and documentation of acceptance criteria </a:t>
            </a:r>
            <a:endParaRPr lang="en-US" sz="2200" dirty="0">
              <a:solidFill>
                <a:srgbClr val="FFC000"/>
              </a:solidFill>
              <a:latin typeface="Arial" pitchFamily="34" charset="0"/>
              <a:cs typeface="Arial" pitchFamily="34" charset="0"/>
            </a:endParaRPr>
          </a:p>
        </p:txBody>
      </p:sp>
      <p:sp>
        <p:nvSpPr>
          <p:cNvPr id="10" name="Title 1"/>
          <p:cNvSpPr>
            <a:spLocks noGrp="1"/>
          </p:cNvSpPr>
          <p:nvPr>
            <p:ph type="title"/>
          </p:nvPr>
        </p:nvSpPr>
        <p:spPr>
          <a:xfrm>
            <a:off x="1524002" y="381000"/>
            <a:ext cx="7619998" cy="609600"/>
          </a:xfrm>
        </p:spPr>
        <p:txBody>
          <a:bodyPr/>
          <a:lstStyle/>
          <a:p>
            <a:pPr>
              <a:tabLst>
                <a:tab pos="5092700" algn="r"/>
                <a:tab pos="6051550" algn="r"/>
              </a:tabLst>
            </a:pPr>
            <a:r>
              <a:rPr lang="en-US" dirty="0"/>
              <a:t>The Unified BOK</a:t>
            </a:r>
          </a:p>
        </p:txBody>
      </p:sp>
    </p:spTree>
    <p:extLst>
      <p:ext uri="{BB962C8B-B14F-4D97-AF65-F5344CB8AC3E}">
        <p14:creationId xmlns:p14="http://schemas.microsoft.com/office/powerpoint/2010/main" val="572920874"/>
      </p:ext>
    </p:extLst>
  </p:cSld>
  <p:clrMapOvr>
    <a:masterClrMapping/>
  </p:clrMapOvr>
  <p:transition>
    <p:pull dir="d"/>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524002" y="0"/>
            <a:ext cx="7620000" cy="6858000"/>
          </a:xfrm>
          <a:prstGeom prst="rect">
            <a:avLst/>
          </a:prstGeom>
          <a:gradFill flip="none" rotWithShape="1">
            <a:gsLst>
              <a:gs pos="0">
                <a:srgbClr val="0C1069"/>
              </a:gs>
              <a:gs pos="50000">
                <a:schemeClr val="accent1">
                  <a:shade val="67500"/>
                  <a:satMod val="115000"/>
                </a:schemeClr>
              </a:gs>
              <a:gs pos="100000">
                <a:schemeClr val="accent1">
                  <a:shade val="100000"/>
                  <a:satMod val="115000"/>
                </a:scheme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lIns="101882" tIns="50941" rIns="101882" bIns="50941" anchor="ctr"/>
          <a:lstStyle/>
          <a:p>
            <a:pPr algn="ctr" defTabSz="1018824" fontAlgn="auto">
              <a:spcBef>
                <a:spcPts val="0"/>
              </a:spcBef>
              <a:spcAft>
                <a:spcPts val="0"/>
              </a:spcAft>
              <a:defRPr/>
            </a:pPr>
            <a:endParaRPr lang="en-US">
              <a:latin typeface="Arial" pitchFamily="34" charset="0"/>
              <a:cs typeface="Arial" pitchFamily="34" charset="0"/>
            </a:endParaRPr>
          </a:p>
        </p:txBody>
      </p:sp>
      <p:pic>
        <p:nvPicPr>
          <p:cNvPr id="19460" name="Picture 6" descr="Phoenix Portrait Blue.jpg"/>
          <p:cNvPicPr>
            <a:picLocks/>
          </p:cNvPicPr>
          <p:nvPr/>
        </p:nvPicPr>
        <p:blipFill>
          <a:blip r:embed="rId3" cstate="print"/>
          <a:srcRect r="79967"/>
          <a:stretch>
            <a:fillRect/>
          </a:stretch>
        </p:blipFill>
        <p:spPr bwMode="auto">
          <a:xfrm>
            <a:off x="1" y="1083"/>
            <a:ext cx="1524001" cy="6858000"/>
          </a:xfrm>
          <a:prstGeom prst="rect">
            <a:avLst/>
          </a:prstGeom>
          <a:noFill/>
          <a:ln w="9525">
            <a:noFill/>
            <a:miter lim="800000"/>
            <a:headEnd/>
            <a:tailEnd/>
          </a:ln>
        </p:spPr>
      </p:pic>
      <p:sp>
        <p:nvSpPr>
          <p:cNvPr id="19462" name="Text Box 6"/>
          <p:cNvSpPr txBox="1">
            <a:spLocks noChangeArrowheads="1"/>
          </p:cNvSpPr>
          <p:nvPr/>
        </p:nvSpPr>
        <p:spPr bwMode="auto">
          <a:xfrm>
            <a:off x="2151530" y="1610591"/>
            <a:ext cx="6364941" cy="369332"/>
          </a:xfrm>
          <a:prstGeom prst="rect">
            <a:avLst/>
          </a:prstGeom>
          <a:noFill/>
          <a:ln w="9525">
            <a:noFill/>
            <a:miter lim="800000"/>
            <a:headEnd/>
            <a:tailEnd/>
          </a:ln>
          <a:effectLst/>
        </p:spPr>
        <p:txBody>
          <a:bodyPr>
            <a:spAutoFit/>
          </a:bodyPr>
          <a:lstStyle/>
          <a:p>
            <a:r>
              <a:rPr lang="en-US" dirty="0">
                <a:latin typeface="Arial" pitchFamily="34" charset="0"/>
                <a:cs typeface="Arial" pitchFamily="34" charset="0"/>
              </a:rPr>
              <a:t> </a:t>
            </a:r>
            <a:endParaRPr lang="en-US" sz="1800" dirty="0">
              <a:latin typeface="Arial" pitchFamily="34" charset="0"/>
              <a:cs typeface="Arial" pitchFamily="34" charset="0"/>
            </a:endParaRPr>
          </a:p>
        </p:txBody>
      </p:sp>
      <p:pic>
        <p:nvPicPr>
          <p:cNvPr id="7" name="Picture 6" descr="ccsis logo (Rectangular).jpg"/>
          <p:cNvPicPr>
            <a:picLocks noChangeAspect="1"/>
          </p:cNvPicPr>
          <p:nvPr/>
        </p:nvPicPr>
        <p:blipFill>
          <a:blip r:embed="rId4" cstate="print"/>
          <a:stretch>
            <a:fillRect/>
          </a:stretch>
        </p:blipFill>
        <p:spPr>
          <a:xfrm>
            <a:off x="6813177" y="6182591"/>
            <a:ext cx="2050284" cy="442013"/>
          </a:xfrm>
          <a:prstGeom prst="rect">
            <a:avLst/>
          </a:prstGeom>
        </p:spPr>
      </p:pic>
      <p:sp>
        <p:nvSpPr>
          <p:cNvPr id="9" name="Rectangle 3"/>
          <p:cNvSpPr txBox="1">
            <a:spLocks/>
          </p:cNvSpPr>
          <p:nvPr/>
        </p:nvSpPr>
        <p:spPr bwMode="auto">
          <a:xfrm>
            <a:off x="1524000" y="1110096"/>
            <a:ext cx="7620000" cy="5071954"/>
          </a:xfrm>
          <a:prstGeom prst="rect">
            <a:avLst/>
          </a:prstGeom>
          <a:noFill/>
          <a:ln w="9525">
            <a:noFill/>
            <a:miter lim="800000"/>
            <a:headEnd/>
            <a:tailEnd/>
          </a:ln>
        </p:spPr>
        <p:txBody>
          <a:bodyPr vert="horz" wrap="square" lIns="101882" tIns="50941" rIns="101882" bIns="50941" numCol="1" anchor="t" anchorCtr="0" compatLnSpc="1">
            <a:prstTxWarp prst="textNoShape">
              <a:avLst/>
            </a:prstTxWarp>
            <a:noAutofit/>
          </a:bodyPr>
          <a:lstStyle/>
          <a:p>
            <a:r>
              <a:rPr lang="en-US" sz="2200" dirty="0">
                <a:latin typeface="Arial" pitchFamily="34" charset="0"/>
                <a:cs typeface="Arial" pitchFamily="34" charset="0"/>
              </a:rPr>
              <a:t>Practice Area Three: Source Selection and Contracting</a:t>
            </a:r>
          </a:p>
          <a:p>
            <a:pPr marL="800100" lvl="1" indent="-342900">
              <a:buFont typeface="Arial" panose="020B0604020202020204" pitchFamily="34" charset="0"/>
              <a:buChar char="•"/>
            </a:pPr>
            <a:r>
              <a:rPr lang="en-US" sz="2000" dirty="0">
                <a:solidFill>
                  <a:srgbClr val="FFC000"/>
                </a:solidFill>
                <a:latin typeface="Arial" pitchFamily="34" charset="0"/>
                <a:cs typeface="Arial" pitchFamily="34" charset="0"/>
              </a:rPr>
              <a:t>Source selection process</a:t>
            </a:r>
          </a:p>
          <a:p>
            <a:pPr marL="800100" lvl="1" indent="-342900">
              <a:buFont typeface="Arial" panose="020B0604020202020204" pitchFamily="34" charset="0"/>
              <a:buChar char="•"/>
            </a:pPr>
            <a:r>
              <a:rPr lang="en-US" sz="2000" dirty="0">
                <a:solidFill>
                  <a:srgbClr val="FFC000"/>
                </a:solidFill>
                <a:latin typeface="Arial" pitchFamily="34" charset="0"/>
                <a:cs typeface="Arial" pitchFamily="34" charset="0"/>
              </a:rPr>
              <a:t>Source evaluation process </a:t>
            </a:r>
          </a:p>
          <a:p>
            <a:pPr marL="800100" lvl="1" indent="-342900">
              <a:buFont typeface="Arial" panose="020B0604020202020204" pitchFamily="34" charset="0"/>
              <a:buChar char="•"/>
            </a:pPr>
            <a:r>
              <a:rPr lang="en-US" sz="2000" dirty="0">
                <a:solidFill>
                  <a:srgbClr val="FFC000"/>
                </a:solidFill>
                <a:latin typeface="Arial" pitchFamily="34" charset="0"/>
                <a:cs typeface="Arial" pitchFamily="34" charset="0"/>
              </a:rPr>
              <a:t>Contract negotiation </a:t>
            </a:r>
          </a:p>
          <a:p>
            <a:pPr marL="800100" lvl="1" indent="-342900">
              <a:buFont typeface="Arial" panose="020B0604020202020204" pitchFamily="34" charset="0"/>
              <a:buChar char="•"/>
            </a:pPr>
            <a:r>
              <a:rPr lang="en-US" sz="2000" dirty="0">
                <a:solidFill>
                  <a:srgbClr val="FFC000"/>
                </a:solidFill>
                <a:latin typeface="Arial" pitchFamily="34" charset="0"/>
                <a:cs typeface="Arial" pitchFamily="34" charset="0"/>
              </a:rPr>
              <a:t>Contract writing </a:t>
            </a:r>
          </a:p>
          <a:p>
            <a:pPr marL="800100" lvl="1" indent="-342900">
              <a:buFont typeface="Arial" panose="020B0604020202020204" pitchFamily="34" charset="0"/>
              <a:buChar char="•"/>
            </a:pPr>
            <a:r>
              <a:rPr lang="en-US" sz="2000" dirty="0">
                <a:solidFill>
                  <a:srgbClr val="FFC000"/>
                </a:solidFill>
                <a:latin typeface="Arial" pitchFamily="34" charset="0"/>
                <a:cs typeface="Arial" pitchFamily="34" charset="0"/>
              </a:rPr>
              <a:t>Lifecycle contract management planning </a:t>
            </a:r>
          </a:p>
          <a:p>
            <a:pPr marL="800100" lvl="1" indent="-342900">
              <a:buFont typeface="Arial" panose="020B0604020202020204" pitchFamily="34" charset="0"/>
              <a:buChar char="•"/>
            </a:pPr>
            <a:r>
              <a:rPr lang="en-US" sz="2000" dirty="0">
                <a:solidFill>
                  <a:srgbClr val="FFC000"/>
                </a:solidFill>
                <a:latin typeface="Arial" pitchFamily="34" charset="0"/>
                <a:cs typeface="Arial" pitchFamily="34" charset="0"/>
              </a:rPr>
              <a:t>Lifecycle project management planning </a:t>
            </a:r>
          </a:p>
          <a:p>
            <a:pPr marL="342900" indent="-342900">
              <a:buFont typeface="Arial" panose="020B0604020202020204" pitchFamily="34" charset="0"/>
              <a:buChar char="•"/>
            </a:pPr>
            <a:endParaRPr lang="en-US" sz="1400" dirty="0">
              <a:solidFill>
                <a:srgbClr val="FFC000"/>
              </a:solidFill>
              <a:latin typeface="Arial" pitchFamily="34" charset="0"/>
              <a:cs typeface="Arial" pitchFamily="34" charset="0"/>
            </a:endParaRPr>
          </a:p>
          <a:p>
            <a:r>
              <a:rPr lang="en-US" sz="2200" dirty="0">
                <a:latin typeface="Arial" pitchFamily="34" charset="0"/>
                <a:cs typeface="Arial" pitchFamily="34" charset="0"/>
              </a:rPr>
              <a:t>Practice Area Four: Supplier Contract Execution</a:t>
            </a:r>
          </a:p>
          <a:p>
            <a:pPr marL="800100" lvl="1" indent="-342900">
              <a:buFont typeface="Arial" panose="020B0604020202020204" pitchFamily="34" charset="0"/>
              <a:buChar char="•"/>
            </a:pPr>
            <a:r>
              <a:rPr lang="en-US" sz="2000" dirty="0">
                <a:solidFill>
                  <a:srgbClr val="FFC000"/>
                </a:solidFill>
                <a:latin typeface="Arial" pitchFamily="34" charset="0"/>
                <a:cs typeface="Arial" pitchFamily="34" charset="0"/>
              </a:rPr>
              <a:t>Document framework for ICT project management.</a:t>
            </a:r>
          </a:p>
          <a:p>
            <a:pPr marL="800100" lvl="1" indent="-342900">
              <a:buFont typeface="Arial" panose="020B0604020202020204" pitchFamily="34" charset="0"/>
              <a:buChar char="•"/>
            </a:pPr>
            <a:r>
              <a:rPr lang="en-US" sz="2000" dirty="0">
                <a:solidFill>
                  <a:srgbClr val="FFC000"/>
                </a:solidFill>
                <a:latin typeface="Arial" pitchFamily="34" charset="0"/>
                <a:cs typeface="Arial" pitchFamily="34" charset="0"/>
              </a:rPr>
              <a:t>Document plan to manage the quality and security of the project.</a:t>
            </a:r>
          </a:p>
          <a:p>
            <a:pPr marL="800100" lvl="1" indent="-342900">
              <a:buFont typeface="Arial" panose="020B0604020202020204" pitchFamily="34" charset="0"/>
              <a:buChar char="•"/>
            </a:pPr>
            <a:r>
              <a:rPr lang="en-US" sz="2000" dirty="0">
                <a:solidFill>
                  <a:srgbClr val="FFC000"/>
                </a:solidFill>
                <a:latin typeface="Arial" pitchFamily="34" charset="0"/>
                <a:cs typeface="Arial" pitchFamily="34" charset="0"/>
              </a:rPr>
              <a:t>Implement and execute the project management plan(s).</a:t>
            </a:r>
          </a:p>
          <a:p>
            <a:pPr marL="800100" lvl="1" indent="-342900">
              <a:buFont typeface="Arial" panose="020B0604020202020204" pitchFamily="34" charset="0"/>
              <a:buChar char="•"/>
            </a:pPr>
            <a:r>
              <a:rPr lang="en-US" sz="2000" dirty="0">
                <a:solidFill>
                  <a:srgbClr val="FFC000"/>
                </a:solidFill>
                <a:latin typeface="Arial" pitchFamily="34" charset="0"/>
                <a:cs typeface="Arial" pitchFamily="34" charset="0"/>
              </a:rPr>
              <a:t>Monitor and control progress throughout the contracted lifecycle.</a:t>
            </a:r>
          </a:p>
          <a:p>
            <a:pPr marL="800100" lvl="1" indent="-342900">
              <a:buFont typeface="Arial" panose="020B0604020202020204" pitchFamily="34" charset="0"/>
              <a:buChar char="•"/>
            </a:pPr>
            <a:r>
              <a:rPr lang="en-US" sz="2000" dirty="0">
                <a:solidFill>
                  <a:srgbClr val="FFC000"/>
                </a:solidFill>
                <a:latin typeface="Arial" pitchFamily="34" charset="0"/>
                <a:cs typeface="Arial" pitchFamily="34" charset="0"/>
              </a:rPr>
              <a:t>Manage and control the subcontractors.</a:t>
            </a:r>
          </a:p>
          <a:p>
            <a:pPr marL="800100" lvl="1" indent="-342900">
              <a:buFont typeface="Arial" panose="020B0604020202020204" pitchFamily="34" charset="0"/>
              <a:buChar char="•"/>
            </a:pPr>
            <a:r>
              <a:rPr lang="en-US" sz="2000" dirty="0">
                <a:solidFill>
                  <a:srgbClr val="FFC000"/>
                </a:solidFill>
                <a:latin typeface="Arial" pitchFamily="34" charset="0"/>
                <a:cs typeface="Arial" pitchFamily="34" charset="0"/>
              </a:rPr>
              <a:t>Interface with the independent verification, validation, or test agent.</a:t>
            </a:r>
          </a:p>
        </p:txBody>
      </p:sp>
      <p:sp>
        <p:nvSpPr>
          <p:cNvPr id="10" name="Title 1"/>
          <p:cNvSpPr>
            <a:spLocks noGrp="1"/>
          </p:cNvSpPr>
          <p:nvPr>
            <p:ph type="title"/>
          </p:nvPr>
        </p:nvSpPr>
        <p:spPr>
          <a:xfrm>
            <a:off x="1524002" y="381000"/>
            <a:ext cx="7619998" cy="609600"/>
          </a:xfrm>
        </p:spPr>
        <p:txBody>
          <a:bodyPr/>
          <a:lstStyle/>
          <a:p>
            <a:pPr>
              <a:tabLst>
                <a:tab pos="5092700" algn="r"/>
                <a:tab pos="6051550" algn="r"/>
              </a:tabLst>
            </a:pPr>
            <a:r>
              <a:rPr lang="en-US" dirty="0"/>
              <a:t>Standard Practice Areas of the Model</a:t>
            </a:r>
          </a:p>
        </p:txBody>
      </p:sp>
    </p:spTree>
    <p:extLst>
      <p:ext uri="{BB962C8B-B14F-4D97-AF65-F5344CB8AC3E}">
        <p14:creationId xmlns:p14="http://schemas.microsoft.com/office/powerpoint/2010/main" val="4105933826"/>
      </p:ext>
    </p:extLst>
  </p:cSld>
  <p:clrMapOvr>
    <a:masterClrMapping/>
  </p:clrMapOvr>
  <p:transition>
    <p:pull dir="d"/>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524002" y="0"/>
            <a:ext cx="7620000" cy="6858000"/>
          </a:xfrm>
          <a:prstGeom prst="rect">
            <a:avLst/>
          </a:prstGeom>
          <a:gradFill flip="none" rotWithShape="1">
            <a:gsLst>
              <a:gs pos="0">
                <a:srgbClr val="0C1069"/>
              </a:gs>
              <a:gs pos="50000">
                <a:schemeClr val="accent1">
                  <a:shade val="67500"/>
                  <a:satMod val="115000"/>
                </a:schemeClr>
              </a:gs>
              <a:gs pos="100000">
                <a:schemeClr val="accent1">
                  <a:shade val="100000"/>
                  <a:satMod val="115000"/>
                </a:scheme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lIns="101882" tIns="50941" rIns="101882" bIns="50941" anchor="ctr"/>
          <a:lstStyle/>
          <a:p>
            <a:pPr algn="ctr" defTabSz="1018824" fontAlgn="auto">
              <a:spcBef>
                <a:spcPts val="0"/>
              </a:spcBef>
              <a:spcAft>
                <a:spcPts val="0"/>
              </a:spcAft>
              <a:defRPr/>
            </a:pPr>
            <a:endParaRPr lang="en-US">
              <a:latin typeface="Arial" pitchFamily="34" charset="0"/>
              <a:cs typeface="Arial" pitchFamily="34" charset="0"/>
            </a:endParaRPr>
          </a:p>
        </p:txBody>
      </p:sp>
      <p:pic>
        <p:nvPicPr>
          <p:cNvPr id="19460" name="Picture 6" descr="Phoenix Portrait Blue.jpg"/>
          <p:cNvPicPr>
            <a:picLocks/>
          </p:cNvPicPr>
          <p:nvPr/>
        </p:nvPicPr>
        <p:blipFill>
          <a:blip r:embed="rId3" cstate="print"/>
          <a:srcRect r="79967"/>
          <a:stretch>
            <a:fillRect/>
          </a:stretch>
        </p:blipFill>
        <p:spPr bwMode="auto">
          <a:xfrm>
            <a:off x="1" y="1083"/>
            <a:ext cx="1524001" cy="6858000"/>
          </a:xfrm>
          <a:prstGeom prst="rect">
            <a:avLst/>
          </a:prstGeom>
          <a:noFill/>
          <a:ln w="9525">
            <a:noFill/>
            <a:miter lim="800000"/>
            <a:headEnd/>
            <a:tailEnd/>
          </a:ln>
        </p:spPr>
      </p:pic>
      <p:sp>
        <p:nvSpPr>
          <p:cNvPr id="19462" name="Text Box 6"/>
          <p:cNvSpPr txBox="1">
            <a:spLocks noChangeArrowheads="1"/>
          </p:cNvSpPr>
          <p:nvPr/>
        </p:nvSpPr>
        <p:spPr bwMode="auto">
          <a:xfrm>
            <a:off x="2151530" y="1610591"/>
            <a:ext cx="6364941" cy="369332"/>
          </a:xfrm>
          <a:prstGeom prst="rect">
            <a:avLst/>
          </a:prstGeom>
          <a:noFill/>
          <a:ln w="9525">
            <a:noFill/>
            <a:miter lim="800000"/>
            <a:headEnd/>
            <a:tailEnd/>
          </a:ln>
          <a:effectLst/>
        </p:spPr>
        <p:txBody>
          <a:bodyPr>
            <a:spAutoFit/>
          </a:bodyPr>
          <a:lstStyle/>
          <a:p>
            <a:r>
              <a:rPr lang="en-US" dirty="0">
                <a:latin typeface="Arial" pitchFamily="34" charset="0"/>
                <a:cs typeface="Arial" pitchFamily="34" charset="0"/>
              </a:rPr>
              <a:t> </a:t>
            </a:r>
            <a:endParaRPr lang="en-US" sz="1800" dirty="0">
              <a:latin typeface="Arial" pitchFamily="34" charset="0"/>
              <a:cs typeface="Arial" pitchFamily="34" charset="0"/>
            </a:endParaRPr>
          </a:p>
        </p:txBody>
      </p:sp>
      <p:pic>
        <p:nvPicPr>
          <p:cNvPr id="7" name="Picture 6" descr="ccsis logo (Rectangular).jpg"/>
          <p:cNvPicPr>
            <a:picLocks noChangeAspect="1"/>
          </p:cNvPicPr>
          <p:nvPr/>
        </p:nvPicPr>
        <p:blipFill>
          <a:blip r:embed="rId4" cstate="print"/>
          <a:stretch>
            <a:fillRect/>
          </a:stretch>
        </p:blipFill>
        <p:spPr>
          <a:xfrm>
            <a:off x="6813177" y="6182591"/>
            <a:ext cx="2050284" cy="442013"/>
          </a:xfrm>
          <a:prstGeom prst="rect">
            <a:avLst/>
          </a:prstGeom>
        </p:spPr>
      </p:pic>
      <p:sp>
        <p:nvSpPr>
          <p:cNvPr id="9" name="Rectangle 3"/>
          <p:cNvSpPr txBox="1">
            <a:spLocks/>
          </p:cNvSpPr>
          <p:nvPr/>
        </p:nvSpPr>
        <p:spPr bwMode="auto">
          <a:xfrm>
            <a:off x="1600200" y="1331643"/>
            <a:ext cx="7620000" cy="5071954"/>
          </a:xfrm>
          <a:prstGeom prst="rect">
            <a:avLst/>
          </a:prstGeom>
          <a:noFill/>
          <a:ln w="9525">
            <a:noFill/>
            <a:miter lim="800000"/>
            <a:headEnd/>
            <a:tailEnd/>
          </a:ln>
        </p:spPr>
        <p:txBody>
          <a:bodyPr vert="horz" wrap="square" lIns="101882" tIns="50941" rIns="101882" bIns="50941" numCol="1" anchor="t" anchorCtr="0" compatLnSpc="1">
            <a:prstTxWarp prst="textNoShape">
              <a:avLst/>
            </a:prstTxWarp>
            <a:noAutofit/>
          </a:bodyPr>
          <a:lstStyle/>
          <a:p>
            <a:pPr marL="800100" lvl="1" indent="-342900">
              <a:buFont typeface="Arial" panose="020B0604020202020204" pitchFamily="34" charset="0"/>
              <a:buChar char="•"/>
            </a:pPr>
            <a:r>
              <a:rPr lang="en-US" sz="2000" dirty="0">
                <a:solidFill>
                  <a:srgbClr val="FFC000"/>
                </a:solidFill>
                <a:latin typeface="Arial" pitchFamily="34" charset="0"/>
                <a:cs typeface="Arial" pitchFamily="34" charset="0"/>
              </a:rPr>
              <a:t>Coordinate contract review activities and interfaces.</a:t>
            </a:r>
          </a:p>
          <a:p>
            <a:pPr marL="800100" lvl="1" indent="-342900">
              <a:buFont typeface="Arial" panose="020B0604020202020204" pitchFamily="34" charset="0"/>
              <a:buChar char="•"/>
            </a:pPr>
            <a:r>
              <a:rPr lang="en-US" sz="2000" dirty="0">
                <a:solidFill>
                  <a:srgbClr val="FFC000"/>
                </a:solidFill>
                <a:latin typeface="Arial" pitchFamily="34" charset="0"/>
                <a:cs typeface="Arial" pitchFamily="34" charset="0"/>
              </a:rPr>
              <a:t>Conduct joint reviews in accordance with ISO standard specifications.</a:t>
            </a:r>
          </a:p>
          <a:p>
            <a:pPr marL="800100" lvl="1" indent="-342900">
              <a:buFont typeface="Arial" panose="020B0604020202020204" pitchFamily="34" charset="0"/>
              <a:buChar char="•"/>
            </a:pPr>
            <a:r>
              <a:rPr lang="en-US" sz="2000" dirty="0">
                <a:solidFill>
                  <a:srgbClr val="FFC000"/>
                </a:solidFill>
                <a:latin typeface="Arial" pitchFamily="34" charset="0"/>
                <a:cs typeface="Arial" pitchFamily="34" charset="0"/>
              </a:rPr>
              <a:t>Perform verification and validation to satisfy that requirements are met.</a:t>
            </a:r>
          </a:p>
          <a:p>
            <a:r>
              <a:rPr lang="en-US" sz="2200" dirty="0">
                <a:solidFill>
                  <a:srgbClr val="FFC000"/>
                </a:solidFill>
                <a:latin typeface="Arial" pitchFamily="34" charset="0"/>
                <a:cs typeface="Arial" pitchFamily="34" charset="0"/>
              </a:rPr>
              <a:t> </a:t>
            </a:r>
          </a:p>
          <a:p>
            <a:r>
              <a:rPr lang="en-US" sz="2200" dirty="0">
                <a:latin typeface="Arial" pitchFamily="34" charset="0"/>
                <a:cs typeface="Arial" pitchFamily="34" charset="0"/>
              </a:rPr>
              <a:t>Practice Area Five: Customer Agreement Monitoring</a:t>
            </a:r>
          </a:p>
          <a:p>
            <a:pPr marL="800100" lvl="1" indent="-342900">
              <a:buFont typeface="Arial" panose="020B0604020202020204" pitchFamily="34" charset="0"/>
              <a:buChar char="•"/>
            </a:pPr>
            <a:r>
              <a:rPr lang="en-US" sz="2000" dirty="0">
                <a:solidFill>
                  <a:srgbClr val="FFC000"/>
                </a:solidFill>
                <a:latin typeface="Arial" pitchFamily="34" charset="0"/>
                <a:cs typeface="Arial" pitchFamily="34" charset="0"/>
              </a:rPr>
              <a:t>Monitor supplier activities in accordance with contracted software assurance process.</a:t>
            </a:r>
          </a:p>
          <a:p>
            <a:pPr marL="800100" lvl="1" indent="-342900">
              <a:buFont typeface="Arial" panose="020B0604020202020204" pitchFamily="34" charset="0"/>
              <a:buChar char="•"/>
            </a:pPr>
            <a:r>
              <a:rPr lang="en-US" sz="2000" dirty="0">
                <a:solidFill>
                  <a:srgbClr val="FFC000"/>
                </a:solidFill>
                <a:latin typeface="Arial" pitchFamily="34" charset="0"/>
                <a:cs typeface="Arial" pitchFamily="34" charset="0"/>
              </a:rPr>
              <a:t>Develop plan to supplement monitoring with verification and validation as needed.</a:t>
            </a:r>
          </a:p>
          <a:p>
            <a:pPr marL="800100" lvl="1" indent="-342900">
              <a:buFont typeface="Arial" panose="020B0604020202020204" pitchFamily="34" charset="0"/>
              <a:buChar char="•"/>
            </a:pPr>
            <a:r>
              <a:rPr lang="en-US" sz="2000" dirty="0">
                <a:solidFill>
                  <a:srgbClr val="FFC000"/>
                </a:solidFill>
                <a:latin typeface="Arial" pitchFamily="34" charset="0"/>
                <a:cs typeface="Arial" pitchFamily="34" charset="0"/>
              </a:rPr>
              <a:t>Develop plan to ensure necessary information is provided in a timely manner.</a:t>
            </a:r>
          </a:p>
          <a:p>
            <a:r>
              <a:rPr lang="en-US" sz="2200" dirty="0">
                <a:solidFill>
                  <a:srgbClr val="FFC000"/>
                </a:solidFill>
                <a:latin typeface="Arial" pitchFamily="34" charset="0"/>
                <a:cs typeface="Arial" pitchFamily="34" charset="0"/>
              </a:rPr>
              <a:t> </a:t>
            </a:r>
          </a:p>
        </p:txBody>
      </p:sp>
      <p:sp>
        <p:nvSpPr>
          <p:cNvPr id="10" name="Title 1"/>
          <p:cNvSpPr>
            <a:spLocks noGrp="1"/>
          </p:cNvSpPr>
          <p:nvPr>
            <p:ph type="title"/>
          </p:nvPr>
        </p:nvSpPr>
        <p:spPr>
          <a:xfrm>
            <a:off x="1524002" y="381000"/>
            <a:ext cx="7619998" cy="609600"/>
          </a:xfrm>
        </p:spPr>
        <p:txBody>
          <a:bodyPr/>
          <a:lstStyle/>
          <a:p>
            <a:pPr>
              <a:tabLst>
                <a:tab pos="5092700" algn="r"/>
                <a:tab pos="6051550" algn="r"/>
              </a:tabLst>
            </a:pPr>
            <a:r>
              <a:rPr lang="en-US" dirty="0"/>
              <a:t>Standard Practice Areas of the Model</a:t>
            </a:r>
          </a:p>
        </p:txBody>
      </p:sp>
    </p:spTree>
    <p:extLst>
      <p:ext uri="{BB962C8B-B14F-4D97-AF65-F5344CB8AC3E}">
        <p14:creationId xmlns:p14="http://schemas.microsoft.com/office/powerpoint/2010/main" val="3267272282"/>
      </p:ext>
    </p:extLst>
  </p:cSld>
  <p:clrMapOvr>
    <a:masterClrMapping/>
  </p:clrMapOvr>
  <p:transition>
    <p:pull dir="d"/>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524002" y="0"/>
            <a:ext cx="7620000" cy="6858000"/>
          </a:xfrm>
          <a:prstGeom prst="rect">
            <a:avLst/>
          </a:prstGeom>
          <a:gradFill flip="none" rotWithShape="1">
            <a:gsLst>
              <a:gs pos="0">
                <a:srgbClr val="0C1069"/>
              </a:gs>
              <a:gs pos="50000">
                <a:schemeClr val="accent1">
                  <a:shade val="67500"/>
                  <a:satMod val="115000"/>
                </a:schemeClr>
              </a:gs>
              <a:gs pos="100000">
                <a:schemeClr val="accent1">
                  <a:shade val="100000"/>
                  <a:satMod val="115000"/>
                </a:scheme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lIns="101882" tIns="50941" rIns="101882" bIns="50941" anchor="ctr"/>
          <a:lstStyle/>
          <a:p>
            <a:pPr algn="ctr" defTabSz="1018824" fontAlgn="auto">
              <a:spcBef>
                <a:spcPts val="0"/>
              </a:spcBef>
              <a:spcAft>
                <a:spcPts val="0"/>
              </a:spcAft>
              <a:defRPr/>
            </a:pPr>
            <a:endParaRPr lang="en-US">
              <a:latin typeface="Arial" pitchFamily="34" charset="0"/>
              <a:cs typeface="Arial" pitchFamily="34" charset="0"/>
            </a:endParaRPr>
          </a:p>
        </p:txBody>
      </p:sp>
      <p:pic>
        <p:nvPicPr>
          <p:cNvPr id="19460" name="Picture 6" descr="Phoenix Portrait Blue.jpg"/>
          <p:cNvPicPr>
            <a:picLocks/>
          </p:cNvPicPr>
          <p:nvPr/>
        </p:nvPicPr>
        <p:blipFill>
          <a:blip r:embed="rId3" cstate="print"/>
          <a:srcRect r="79967"/>
          <a:stretch>
            <a:fillRect/>
          </a:stretch>
        </p:blipFill>
        <p:spPr bwMode="auto">
          <a:xfrm>
            <a:off x="1" y="1083"/>
            <a:ext cx="1524001" cy="6858000"/>
          </a:xfrm>
          <a:prstGeom prst="rect">
            <a:avLst/>
          </a:prstGeom>
          <a:noFill/>
          <a:ln w="9525">
            <a:noFill/>
            <a:miter lim="800000"/>
            <a:headEnd/>
            <a:tailEnd/>
          </a:ln>
        </p:spPr>
      </p:pic>
      <p:sp>
        <p:nvSpPr>
          <p:cNvPr id="19462" name="Text Box 6"/>
          <p:cNvSpPr txBox="1">
            <a:spLocks noChangeArrowheads="1"/>
          </p:cNvSpPr>
          <p:nvPr/>
        </p:nvSpPr>
        <p:spPr bwMode="auto">
          <a:xfrm>
            <a:off x="2151530" y="1610591"/>
            <a:ext cx="6364941" cy="369332"/>
          </a:xfrm>
          <a:prstGeom prst="rect">
            <a:avLst/>
          </a:prstGeom>
          <a:noFill/>
          <a:ln w="9525">
            <a:noFill/>
            <a:miter lim="800000"/>
            <a:headEnd/>
            <a:tailEnd/>
          </a:ln>
          <a:effectLst/>
        </p:spPr>
        <p:txBody>
          <a:bodyPr>
            <a:spAutoFit/>
          </a:bodyPr>
          <a:lstStyle/>
          <a:p>
            <a:r>
              <a:rPr lang="en-US" dirty="0">
                <a:latin typeface="Arial" pitchFamily="34" charset="0"/>
                <a:cs typeface="Arial" pitchFamily="34" charset="0"/>
              </a:rPr>
              <a:t> </a:t>
            </a:r>
            <a:endParaRPr lang="en-US" sz="1800" dirty="0">
              <a:latin typeface="Arial" pitchFamily="34" charset="0"/>
              <a:cs typeface="Arial" pitchFamily="34" charset="0"/>
            </a:endParaRPr>
          </a:p>
        </p:txBody>
      </p:sp>
      <p:pic>
        <p:nvPicPr>
          <p:cNvPr id="7" name="Picture 6" descr="ccsis logo (Rectangular).jpg"/>
          <p:cNvPicPr>
            <a:picLocks noChangeAspect="1"/>
          </p:cNvPicPr>
          <p:nvPr/>
        </p:nvPicPr>
        <p:blipFill>
          <a:blip r:embed="rId4" cstate="print"/>
          <a:stretch>
            <a:fillRect/>
          </a:stretch>
        </p:blipFill>
        <p:spPr>
          <a:xfrm>
            <a:off x="6813177" y="6182591"/>
            <a:ext cx="2050284" cy="442013"/>
          </a:xfrm>
          <a:prstGeom prst="rect">
            <a:avLst/>
          </a:prstGeom>
        </p:spPr>
      </p:pic>
      <p:sp>
        <p:nvSpPr>
          <p:cNvPr id="9" name="Rectangle 3"/>
          <p:cNvSpPr txBox="1">
            <a:spLocks/>
          </p:cNvSpPr>
          <p:nvPr/>
        </p:nvSpPr>
        <p:spPr bwMode="auto">
          <a:xfrm>
            <a:off x="1524000" y="1110096"/>
            <a:ext cx="7620000" cy="5071954"/>
          </a:xfrm>
          <a:prstGeom prst="rect">
            <a:avLst/>
          </a:prstGeom>
          <a:noFill/>
          <a:ln w="9525">
            <a:noFill/>
            <a:miter lim="800000"/>
            <a:headEnd/>
            <a:tailEnd/>
          </a:ln>
        </p:spPr>
        <p:txBody>
          <a:bodyPr vert="horz" wrap="square" lIns="101882" tIns="50941" rIns="101882" bIns="50941" numCol="1" anchor="t" anchorCtr="0" compatLnSpc="1">
            <a:prstTxWarp prst="textNoShape">
              <a:avLst/>
            </a:prstTxWarp>
            <a:noAutofit/>
          </a:bodyPr>
          <a:lstStyle/>
          <a:p>
            <a:r>
              <a:rPr lang="en-US" sz="2200" dirty="0">
                <a:latin typeface="Arial" pitchFamily="34" charset="0"/>
                <a:cs typeface="Arial" pitchFamily="34" charset="0"/>
              </a:rPr>
              <a:t> </a:t>
            </a:r>
          </a:p>
          <a:p>
            <a:r>
              <a:rPr lang="en-US" sz="2200" dirty="0">
                <a:latin typeface="Arial" pitchFamily="34" charset="0"/>
                <a:cs typeface="Arial" pitchFamily="34" charset="0"/>
              </a:rPr>
              <a:t>Practice Area Six: Customer Acceptance</a:t>
            </a:r>
          </a:p>
          <a:p>
            <a:pPr marL="342900" indent="-342900">
              <a:buFont typeface="Arial" panose="020B0604020202020204" pitchFamily="34" charset="0"/>
              <a:buChar char="•"/>
            </a:pPr>
            <a:r>
              <a:rPr lang="en-US" sz="2200" dirty="0">
                <a:solidFill>
                  <a:srgbClr val="FFC000"/>
                </a:solidFill>
                <a:latin typeface="Arial" pitchFamily="34" charset="0"/>
                <a:cs typeface="Arial" pitchFamily="34" charset="0"/>
              </a:rPr>
              <a:t>Plan acceptance process based on contracted acceptance strategy and criteria.</a:t>
            </a:r>
          </a:p>
          <a:p>
            <a:pPr marL="342900" indent="-342900">
              <a:buFont typeface="Arial" panose="020B0604020202020204" pitchFamily="34" charset="0"/>
              <a:buChar char="•"/>
            </a:pPr>
            <a:r>
              <a:rPr lang="en-US" sz="2200" dirty="0">
                <a:solidFill>
                  <a:srgbClr val="FFC000"/>
                </a:solidFill>
                <a:latin typeface="Arial" pitchFamily="34" charset="0"/>
                <a:cs typeface="Arial" pitchFamily="34" charset="0"/>
              </a:rPr>
              <a:t>Plan test cases, test data, test procedures, and test environment.</a:t>
            </a:r>
          </a:p>
          <a:p>
            <a:pPr marL="342900" indent="-342900">
              <a:buFont typeface="Arial" panose="020B0604020202020204" pitchFamily="34" charset="0"/>
              <a:buChar char="•"/>
            </a:pPr>
            <a:r>
              <a:rPr lang="en-US" sz="2200" dirty="0">
                <a:solidFill>
                  <a:srgbClr val="FFC000"/>
                </a:solidFill>
                <a:latin typeface="Arial" pitchFamily="34" charset="0"/>
                <a:cs typeface="Arial" pitchFamily="34" charset="0"/>
              </a:rPr>
              <a:t>Conduct acceptance review and acceptance testing of the deliverable.</a:t>
            </a:r>
          </a:p>
          <a:p>
            <a:pPr marL="342900" indent="-342900">
              <a:buFont typeface="Arial" panose="020B0604020202020204" pitchFamily="34" charset="0"/>
              <a:buChar char="•"/>
            </a:pPr>
            <a:r>
              <a:rPr lang="en-US" sz="2200" dirty="0">
                <a:solidFill>
                  <a:srgbClr val="FFC000"/>
                </a:solidFill>
                <a:latin typeface="Arial" pitchFamily="34" charset="0"/>
                <a:cs typeface="Arial" pitchFamily="34" charset="0"/>
              </a:rPr>
              <a:t>Accept product from supplier when all acceptance conditions are satisfied.</a:t>
            </a:r>
          </a:p>
          <a:p>
            <a:pPr marL="342900" indent="-342900">
              <a:buFont typeface="Arial" panose="020B0604020202020204" pitchFamily="34" charset="0"/>
              <a:buChar char="•"/>
            </a:pPr>
            <a:r>
              <a:rPr lang="en-US" sz="2200" dirty="0">
                <a:solidFill>
                  <a:srgbClr val="FFC000"/>
                </a:solidFill>
                <a:latin typeface="Arial" pitchFamily="34" charset="0"/>
                <a:cs typeface="Arial" pitchFamily="34" charset="0"/>
              </a:rPr>
              <a:t>Plan to migrate product from supplier to customer.</a:t>
            </a:r>
          </a:p>
        </p:txBody>
      </p:sp>
      <p:sp>
        <p:nvSpPr>
          <p:cNvPr id="10" name="Title 1"/>
          <p:cNvSpPr>
            <a:spLocks noGrp="1"/>
          </p:cNvSpPr>
          <p:nvPr>
            <p:ph type="title"/>
          </p:nvPr>
        </p:nvSpPr>
        <p:spPr>
          <a:xfrm>
            <a:off x="1524002" y="381000"/>
            <a:ext cx="7619998" cy="609600"/>
          </a:xfrm>
        </p:spPr>
        <p:txBody>
          <a:bodyPr/>
          <a:lstStyle/>
          <a:p>
            <a:pPr>
              <a:tabLst>
                <a:tab pos="5092700" algn="r"/>
                <a:tab pos="6051550" algn="r"/>
              </a:tabLst>
            </a:pPr>
            <a:r>
              <a:rPr lang="en-US" dirty="0"/>
              <a:t>Standard Practice Areas of the Model</a:t>
            </a:r>
          </a:p>
        </p:txBody>
      </p:sp>
    </p:spTree>
    <p:extLst>
      <p:ext uri="{BB962C8B-B14F-4D97-AF65-F5344CB8AC3E}">
        <p14:creationId xmlns:p14="http://schemas.microsoft.com/office/powerpoint/2010/main" val="664073133"/>
      </p:ext>
    </p:extLst>
  </p:cSld>
  <p:clrMapOvr>
    <a:masterClrMapping/>
  </p:clrMapOvr>
  <p:transition>
    <p:pull dir="d"/>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524002" y="0"/>
            <a:ext cx="7620000" cy="6858000"/>
          </a:xfrm>
          <a:prstGeom prst="rect">
            <a:avLst/>
          </a:prstGeom>
          <a:gradFill flip="none" rotWithShape="1">
            <a:gsLst>
              <a:gs pos="0">
                <a:srgbClr val="0C1069"/>
              </a:gs>
              <a:gs pos="50000">
                <a:schemeClr val="accent1">
                  <a:shade val="67500"/>
                  <a:satMod val="115000"/>
                </a:schemeClr>
              </a:gs>
              <a:gs pos="100000">
                <a:schemeClr val="accent1">
                  <a:shade val="100000"/>
                  <a:satMod val="115000"/>
                </a:scheme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lIns="101882" tIns="50941" rIns="101882" bIns="50941" anchor="ctr"/>
          <a:lstStyle/>
          <a:p>
            <a:pPr algn="ctr" defTabSz="1018824" fontAlgn="auto">
              <a:spcBef>
                <a:spcPts val="0"/>
              </a:spcBef>
              <a:spcAft>
                <a:spcPts val="0"/>
              </a:spcAft>
              <a:defRPr/>
            </a:pPr>
            <a:endParaRPr lang="en-US">
              <a:latin typeface="Arial" pitchFamily="34" charset="0"/>
              <a:cs typeface="Arial" pitchFamily="34" charset="0"/>
            </a:endParaRPr>
          </a:p>
        </p:txBody>
      </p:sp>
      <p:pic>
        <p:nvPicPr>
          <p:cNvPr id="19460" name="Picture 6" descr="Phoenix Portrait Blue.jpg"/>
          <p:cNvPicPr>
            <a:picLocks/>
          </p:cNvPicPr>
          <p:nvPr/>
        </p:nvPicPr>
        <p:blipFill>
          <a:blip r:embed="rId3" cstate="print"/>
          <a:srcRect r="79967"/>
          <a:stretch>
            <a:fillRect/>
          </a:stretch>
        </p:blipFill>
        <p:spPr bwMode="auto">
          <a:xfrm>
            <a:off x="1" y="1083"/>
            <a:ext cx="1524001" cy="6858000"/>
          </a:xfrm>
          <a:prstGeom prst="rect">
            <a:avLst/>
          </a:prstGeom>
          <a:noFill/>
          <a:ln w="9525">
            <a:noFill/>
            <a:miter lim="800000"/>
            <a:headEnd/>
            <a:tailEnd/>
          </a:ln>
        </p:spPr>
      </p:pic>
      <p:sp>
        <p:nvSpPr>
          <p:cNvPr id="19462" name="Text Box 6"/>
          <p:cNvSpPr txBox="1">
            <a:spLocks noChangeArrowheads="1"/>
          </p:cNvSpPr>
          <p:nvPr/>
        </p:nvSpPr>
        <p:spPr bwMode="auto">
          <a:xfrm>
            <a:off x="2151530" y="1610591"/>
            <a:ext cx="6364941" cy="369332"/>
          </a:xfrm>
          <a:prstGeom prst="rect">
            <a:avLst/>
          </a:prstGeom>
          <a:noFill/>
          <a:ln w="9525">
            <a:noFill/>
            <a:miter lim="800000"/>
            <a:headEnd/>
            <a:tailEnd/>
          </a:ln>
          <a:effectLst/>
        </p:spPr>
        <p:txBody>
          <a:bodyPr>
            <a:spAutoFit/>
          </a:bodyPr>
          <a:lstStyle/>
          <a:p>
            <a:r>
              <a:rPr lang="en-US" dirty="0">
                <a:latin typeface="Arial" pitchFamily="34" charset="0"/>
                <a:cs typeface="Arial" pitchFamily="34" charset="0"/>
              </a:rPr>
              <a:t> </a:t>
            </a:r>
            <a:endParaRPr lang="en-US" sz="1800" dirty="0">
              <a:latin typeface="Arial" pitchFamily="34" charset="0"/>
              <a:cs typeface="Arial" pitchFamily="34" charset="0"/>
            </a:endParaRPr>
          </a:p>
        </p:txBody>
      </p:sp>
      <p:pic>
        <p:nvPicPr>
          <p:cNvPr id="7" name="Picture 6" descr="ccsis logo (Rectangular).jpg"/>
          <p:cNvPicPr>
            <a:picLocks noChangeAspect="1"/>
          </p:cNvPicPr>
          <p:nvPr/>
        </p:nvPicPr>
        <p:blipFill>
          <a:blip r:embed="rId4" cstate="print"/>
          <a:stretch>
            <a:fillRect/>
          </a:stretch>
        </p:blipFill>
        <p:spPr>
          <a:xfrm>
            <a:off x="6813177" y="6182591"/>
            <a:ext cx="2050284" cy="442013"/>
          </a:xfrm>
          <a:prstGeom prst="rect">
            <a:avLst/>
          </a:prstGeom>
        </p:spPr>
      </p:pic>
      <p:sp>
        <p:nvSpPr>
          <p:cNvPr id="9" name="Rectangle 3"/>
          <p:cNvSpPr txBox="1">
            <a:spLocks/>
          </p:cNvSpPr>
          <p:nvPr/>
        </p:nvSpPr>
        <p:spPr bwMode="auto">
          <a:xfrm>
            <a:off x="1524000" y="1110096"/>
            <a:ext cx="7620000" cy="5071954"/>
          </a:xfrm>
          <a:prstGeom prst="rect">
            <a:avLst/>
          </a:prstGeom>
          <a:noFill/>
          <a:ln w="9525">
            <a:noFill/>
            <a:miter lim="800000"/>
            <a:headEnd/>
            <a:tailEnd/>
          </a:ln>
        </p:spPr>
        <p:txBody>
          <a:bodyPr vert="horz" wrap="square" lIns="101882" tIns="50941" rIns="101882" bIns="50941" numCol="1" anchor="t" anchorCtr="0" compatLnSpc="1">
            <a:prstTxWarp prst="textNoShape">
              <a:avLst/>
            </a:prstTxWarp>
            <a:noAutofit/>
          </a:bodyPr>
          <a:lstStyle/>
          <a:p>
            <a:r>
              <a:rPr lang="en-US" sz="2200" dirty="0">
                <a:latin typeface="Arial" pitchFamily="34" charset="0"/>
                <a:cs typeface="Arial" pitchFamily="34" charset="0"/>
              </a:rPr>
              <a:t> Practice Area Seven: Project Closure</a:t>
            </a:r>
          </a:p>
          <a:p>
            <a:pPr marL="800100" lvl="1" indent="-342900">
              <a:buFont typeface="Arial" panose="020B0604020202020204" pitchFamily="34" charset="0"/>
              <a:buChar char="•"/>
            </a:pPr>
            <a:r>
              <a:rPr lang="en-US" sz="2200" dirty="0">
                <a:solidFill>
                  <a:srgbClr val="FFC000"/>
                </a:solidFill>
                <a:latin typeface="Arial" pitchFamily="34" charset="0"/>
                <a:cs typeface="Arial" pitchFamily="34" charset="0"/>
              </a:rPr>
              <a:t>Make payment or provide other agreed consideration to the supplier.</a:t>
            </a:r>
          </a:p>
          <a:p>
            <a:pPr marL="800100" lvl="1" indent="-342900">
              <a:buFont typeface="Arial" panose="020B0604020202020204" pitchFamily="34" charset="0"/>
              <a:buChar char="•"/>
            </a:pPr>
            <a:r>
              <a:rPr lang="en-US" sz="2200" dirty="0">
                <a:solidFill>
                  <a:srgbClr val="FFC000"/>
                </a:solidFill>
                <a:latin typeface="Arial" pitchFamily="34" charset="0"/>
                <a:cs typeface="Arial" pitchFamily="34" charset="0"/>
              </a:rPr>
              <a:t>Install the product in accordance with established requirements.</a:t>
            </a:r>
          </a:p>
          <a:p>
            <a:pPr marL="800100" lvl="1" indent="-342900">
              <a:buFont typeface="Arial" panose="020B0604020202020204" pitchFamily="34" charset="0"/>
              <a:buChar char="•"/>
            </a:pPr>
            <a:r>
              <a:rPr lang="en-US" sz="2200" dirty="0">
                <a:solidFill>
                  <a:srgbClr val="FFC000"/>
                </a:solidFill>
                <a:latin typeface="Arial" pitchFamily="34" charset="0"/>
                <a:cs typeface="Arial" pitchFamily="34" charset="0"/>
              </a:rPr>
              <a:t>Ensure agreement terminates when payment is made.</a:t>
            </a:r>
          </a:p>
          <a:p>
            <a:pPr marL="800100" lvl="1" indent="-342900">
              <a:buFont typeface="Arial" panose="020B0604020202020204" pitchFamily="34" charset="0"/>
              <a:buChar char="•"/>
            </a:pPr>
            <a:r>
              <a:rPr lang="en-US" sz="2200" dirty="0">
                <a:solidFill>
                  <a:srgbClr val="FFC000"/>
                </a:solidFill>
                <a:latin typeface="Arial" pitchFamily="34" charset="0"/>
                <a:cs typeface="Arial" pitchFamily="34" charset="0"/>
              </a:rPr>
              <a:t>Transfer legal responsibility for the product or service to the customer.</a:t>
            </a:r>
          </a:p>
          <a:p>
            <a:pPr marL="800100" lvl="1" indent="-342900">
              <a:buFont typeface="Arial" panose="020B0604020202020204" pitchFamily="34" charset="0"/>
              <a:buChar char="•"/>
            </a:pPr>
            <a:r>
              <a:rPr lang="en-US" sz="2200" dirty="0">
                <a:solidFill>
                  <a:srgbClr val="FFC000"/>
                </a:solidFill>
                <a:latin typeface="Arial" pitchFamily="34" charset="0"/>
                <a:cs typeface="Arial" pitchFamily="34" charset="0"/>
              </a:rPr>
              <a:t>Provide assistance to the customer in support of the delivered product.</a:t>
            </a:r>
          </a:p>
          <a:p>
            <a:pPr marL="800100" lvl="1" indent="-342900">
              <a:buFont typeface="Arial" panose="020B0604020202020204" pitchFamily="34" charset="0"/>
              <a:buChar char="•"/>
            </a:pPr>
            <a:endParaRPr lang="en-US" sz="2200" dirty="0">
              <a:solidFill>
                <a:srgbClr val="FFC000"/>
              </a:solidFill>
              <a:latin typeface="Arial" pitchFamily="34" charset="0"/>
              <a:cs typeface="Arial" pitchFamily="34" charset="0"/>
            </a:endParaRPr>
          </a:p>
          <a:p>
            <a:pPr marL="342900" indent="-342900">
              <a:buFont typeface="Arial" panose="020B0604020202020204" pitchFamily="34" charset="0"/>
              <a:buChar char="•"/>
            </a:pPr>
            <a:r>
              <a:rPr lang="en-US" sz="2200" dirty="0">
                <a:solidFill>
                  <a:srgbClr val="FFC000"/>
                </a:solidFill>
                <a:latin typeface="Arial" pitchFamily="34" charset="0"/>
                <a:cs typeface="Arial" pitchFamily="34" charset="0"/>
              </a:rPr>
              <a:t>This makes it possible to construct a detailed picture of SCRM practices and activities that can be used in building an SCRM body of knowledge. </a:t>
            </a:r>
          </a:p>
          <a:p>
            <a:pPr marL="800100" lvl="1" indent="-342900">
              <a:buFont typeface="Arial" panose="020B0604020202020204" pitchFamily="34" charset="0"/>
              <a:buChar char="•"/>
            </a:pPr>
            <a:endParaRPr lang="en-US" sz="2200" dirty="0">
              <a:solidFill>
                <a:srgbClr val="FFC000"/>
              </a:solidFill>
              <a:latin typeface="Arial" pitchFamily="34" charset="0"/>
              <a:cs typeface="Arial" pitchFamily="34" charset="0"/>
            </a:endParaRPr>
          </a:p>
        </p:txBody>
      </p:sp>
      <p:sp>
        <p:nvSpPr>
          <p:cNvPr id="10" name="Title 1"/>
          <p:cNvSpPr>
            <a:spLocks noGrp="1"/>
          </p:cNvSpPr>
          <p:nvPr>
            <p:ph type="title"/>
          </p:nvPr>
        </p:nvSpPr>
        <p:spPr>
          <a:xfrm>
            <a:off x="1524002" y="381000"/>
            <a:ext cx="7619998" cy="609600"/>
          </a:xfrm>
        </p:spPr>
        <p:txBody>
          <a:bodyPr/>
          <a:lstStyle/>
          <a:p>
            <a:pPr>
              <a:tabLst>
                <a:tab pos="5092700" algn="r"/>
                <a:tab pos="6051550" algn="r"/>
              </a:tabLst>
            </a:pPr>
            <a:r>
              <a:rPr lang="en-US" dirty="0"/>
              <a:t>Standard Practice Areas of the Model</a:t>
            </a:r>
          </a:p>
        </p:txBody>
      </p:sp>
    </p:spTree>
    <p:extLst>
      <p:ext uri="{BB962C8B-B14F-4D97-AF65-F5344CB8AC3E}">
        <p14:creationId xmlns:p14="http://schemas.microsoft.com/office/powerpoint/2010/main" val="1376281300"/>
      </p:ext>
    </p:extLst>
  </p:cSld>
  <p:clrMapOvr>
    <a:masterClrMapping/>
  </p:clrMapOvr>
  <p:transition>
    <p:pull dir="d"/>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524001" y="0"/>
            <a:ext cx="7619999" cy="6858000"/>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lIns="101882" tIns="50941" rIns="101882" bIns="50941" anchor="ctr"/>
          <a:lstStyle/>
          <a:p>
            <a:pPr marL="0" marR="0" lvl="0" indent="0" algn="ctr" defTabSz="1018824"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Arial" pitchFamily="34" charset="0"/>
              <a:ea typeface="+mn-ea"/>
              <a:cs typeface="Arial" pitchFamily="34" charset="0"/>
            </a:endParaRPr>
          </a:p>
        </p:txBody>
      </p:sp>
      <p:pic>
        <p:nvPicPr>
          <p:cNvPr id="19460" name="Picture 6" descr="Phoenix Portrait Blue.jpg"/>
          <p:cNvPicPr>
            <a:picLocks/>
          </p:cNvPicPr>
          <p:nvPr/>
        </p:nvPicPr>
        <p:blipFill>
          <a:blip r:embed="rId3" cstate="print"/>
          <a:srcRect r="79967"/>
          <a:stretch>
            <a:fillRect/>
          </a:stretch>
        </p:blipFill>
        <p:spPr bwMode="auto">
          <a:xfrm>
            <a:off x="0" y="0"/>
            <a:ext cx="1524001" cy="6858000"/>
          </a:xfrm>
          <a:prstGeom prst="rect">
            <a:avLst/>
          </a:prstGeom>
          <a:noFill/>
          <a:ln w="9525">
            <a:noFill/>
            <a:miter lim="800000"/>
            <a:headEnd/>
            <a:tailEnd/>
          </a:ln>
        </p:spPr>
      </p:pic>
      <p:sp>
        <p:nvSpPr>
          <p:cNvPr id="19462" name="Text Box 6"/>
          <p:cNvSpPr txBox="1">
            <a:spLocks noChangeArrowheads="1"/>
          </p:cNvSpPr>
          <p:nvPr/>
        </p:nvSpPr>
        <p:spPr bwMode="auto">
          <a:xfrm>
            <a:off x="2151530" y="1609508"/>
            <a:ext cx="6364941" cy="369332"/>
          </a:xfrm>
          <a:prstGeom prst="rect">
            <a:avLst/>
          </a:prstGeom>
          <a:noFill/>
          <a:ln w="9525">
            <a:noFill/>
            <a:miter lim="800000"/>
            <a:headEnd/>
            <a:tailEnd/>
          </a:ln>
          <a:effectLst/>
        </p:spPr>
        <p:txBody>
          <a:bodyPr>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Arial" pitchFamily="34" charset="0"/>
                <a:ea typeface="+mn-ea"/>
                <a:cs typeface="Arial" pitchFamily="34" charset="0"/>
              </a:rPr>
              <a:t> </a:t>
            </a:r>
          </a:p>
        </p:txBody>
      </p:sp>
      <p:pic>
        <p:nvPicPr>
          <p:cNvPr id="7" name="Picture 6" descr="ccsis logo (Rectangular).jpg"/>
          <p:cNvPicPr>
            <a:picLocks noChangeAspect="1"/>
          </p:cNvPicPr>
          <p:nvPr/>
        </p:nvPicPr>
        <p:blipFill>
          <a:blip r:embed="rId4" cstate="print"/>
          <a:stretch>
            <a:fillRect/>
          </a:stretch>
        </p:blipFill>
        <p:spPr>
          <a:xfrm>
            <a:off x="6813177" y="6181508"/>
            <a:ext cx="2050284" cy="442013"/>
          </a:xfrm>
          <a:prstGeom prst="rect">
            <a:avLst/>
          </a:prstGeom>
        </p:spPr>
      </p:pic>
      <p:sp>
        <p:nvSpPr>
          <p:cNvPr id="12" name="Content Placeholder 2">
            <a:extLst>
              <a:ext uri="{FF2B5EF4-FFF2-40B4-BE49-F238E27FC236}">
                <a16:creationId xmlns:a16="http://schemas.microsoft.com/office/drawing/2014/main" id="{41ED6BC8-D2B8-4BB8-8EAC-C94DCC9AB912}"/>
              </a:ext>
            </a:extLst>
          </p:cNvPr>
          <p:cNvSpPr>
            <a:spLocks noGrp="1"/>
          </p:cNvSpPr>
          <p:nvPr>
            <p:ph idx="1"/>
          </p:nvPr>
        </p:nvSpPr>
        <p:spPr>
          <a:xfrm>
            <a:off x="1524001" y="654816"/>
            <a:ext cx="7561727" cy="5257800"/>
          </a:xfrm>
        </p:spPr>
        <p:txBody>
          <a:bodyPr>
            <a:normAutofit lnSpcReduction="10000"/>
          </a:bodyPr>
          <a:lstStyle/>
          <a:p>
            <a:pPr marL="0" lvl="0" indent="0"/>
            <a:r>
              <a:rPr lang="en-US" sz="1400" dirty="0">
                <a:solidFill>
                  <a:schemeClr val="bg1"/>
                </a:solidFill>
                <a:latin typeface="Times New Roman"/>
                <a:ea typeface="Times New Roman"/>
              </a:rPr>
              <a:t>Copyright 2019 University of Detroit Mercy</a:t>
            </a:r>
            <a:br>
              <a:rPr lang="en-US" sz="1400" dirty="0">
                <a:solidFill>
                  <a:schemeClr val="bg1"/>
                </a:solidFill>
                <a:latin typeface="Times New Roman"/>
                <a:ea typeface="Times New Roman"/>
              </a:rPr>
            </a:br>
            <a:br>
              <a:rPr lang="en-US" sz="1400" dirty="0">
                <a:solidFill>
                  <a:schemeClr val="bg1"/>
                </a:solidFill>
                <a:latin typeface="Times New Roman"/>
                <a:ea typeface="Times New Roman"/>
              </a:rPr>
            </a:br>
            <a:r>
              <a:rPr lang="en-US" sz="1400" dirty="0">
                <a:solidFill>
                  <a:schemeClr val="bg1"/>
                </a:solidFill>
                <a:latin typeface="Times New Roman"/>
                <a:ea typeface="Times New Roman"/>
              </a:rPr>
              <a:t>This material has been approved for public release and unlimited distribution except as restricted below.</a:t>
            </a:r>
            <a:br>
              <a:rPr lang="en-US" sz="1400" dirty="0">
                <a:solidFill>
                  <a:schemeClr val="bg1"/>
                </a:solidFill>
                <a:latin typeface="Times New Roman"/>
                <a:ea typeface="Times New Roman"/>
              </a:rPr>
            </a:br>
            <a:br>
              <a:rPr lang="en-US" sz="1400" dirty="0">
                <a:solidFill>
                  <a:schemeClr val="bg1"/>
                </a:solidFill>
                <a:latin typeface="Times New Roman"/>
                <a:ea typeface="Times New Roman"/>
              </a:rPr>
            </a:br>
            <a:r>
              <a:rPr lang="en-US" sz="1400" dirty="0">
                <a:solidFill>
                  <a:schemeClr val="bg1"/>
                </a:solidFill>
                <a:latin typeface="Times New Roman"/>
                <a:ea typeface="Times New Roman"/>
              </a:rPr>
              <a:t>NO WARRANTY. THIS UNIVERSITY OF DETROIT MERCY AND SOFTWARE ENGINEERING INSTITUTE MATERIAL IS FURNISHED ON AN “AS-IS” BASIS. UNIVERSITY OF DETROIT MERCY MAKES NO WARRANTIES OF ANY KIND, EITHER EXPRESSED OR IMPLIED, AS TO ANY MATTER INCLUDING, BUT NOT LIMITED TO, WARRANTY OF FITNESS FOR PURPOSE OR MERCHANTABILITY, EXCLUSIVITY, OR RESULTS OBTAINED FROM USE OF THE MATERIAL. CARNEGIE MELLON UNIVERSITY DOES NOT MAKE ANY WARRANTY OF ANY KIND WITH RESPECT TO FREEDOM FROM PATENT, TRADEMARK, OR COPYRIGHT INFRINGEMENT.</a:t>
            </a:r>
            <a:br>
              <a:rPr lang="en-US" sz="1400" dirty="0">
                <a:solidFill>
                  <a:schemeClr val="bg1"/>
                </a:solidFill>
                <a:latin typeface="Times New Roman"/>
                <a:ea typeface="Times New Roman"/>
              </a:rPr>
            </a:br>
            <a:br>
              <a:rPr lang="en-US" sz="1400" dirty="0">
                <a:solidFill>
                  <a:schemeClr val="bg1"/>
                </a:solidFill>
                <a:latin typeface="Times New Roman"/>
                <a:ea typeface="Times New Roman"/>
              </a:rPr>
            </a:br>
            <a:r>
              <a:rPr lang="en-US" sz="1400" dirty="0">
                <a:solidFill>
                  <a:schemeClr val="bg1"/>
                </a:solidFill>
                <a:latin typeface="Times New Roman"/>
                <a:ea typeface="Times New Roman"/>
              </a:rPr>
              <a:t>This material is distributed by the Software Engineering Institute (SEI) only to course attendees for their own individual study. Except for the U.S. government purposes described below, this material SHALL NOT be reproduced or used in any other manner without requesting formal permission from the Software Engineering Institute at permission@sei.cmu.edu.</a:t>
            </a:r>
            <a:br>
              <a:rPr lang="en-US" sz="1400" dirty="0">
                <a:solidFill>
                  <a:schemeClr val="bg1"/>
                </a:solidFill>
                <a:latin typeface="Times New Roman"/>
                <a:ea typeface="Times New Roman"/>
              </a:rPr>
            </a:br>
            <a:br>
              <a:rPr lang="en-US" sz="1400" dirty="0">
                <a:solidFill>
                  <a:schemeClr val="bg1"/>
                </a:solidFill>
                <a:latin typeface="Times New Roman"/>
                <a:ea typeface="Times New Roman"/>
              </a:rPr>
            </a:br>
            <a:r>
              <a:rPr lang="en-US" sz="1400" dirty="0">
                <a:solidFill>
                  <a:schemeClr val="bg1"/>
                </a:solidFill>
                <a:latin typeface="Times New Roman"/>
                <a:ea typeface="Times New Roman"/>
              </a:rPr>
              <a:t>Any reproduction of this material or portions thereof marked with this legend must also reproduce the disclaimers contained on this slide.</a:t>
            </a:r>
            <a:br>
              <a:rPr lang="en-US" sz="1400" dirty="0">
                <a:solidFill>
                  <a:schemeClr val="bg1"/>
                </a:solidFill>
                <a:latin typeface="Times New Roman"/>
                <a:ea typeface="Times New Roman"/>
              </a:rPr>
            </a:br>
            <a:br>
              <a:rPr lang="en-US" sz="1400" dirty="0">
                <a:solidFill>
                  <a:schemeClr val="bg1"/>
                </a:solidFill>
                <a:latin typeface="Times New Roman"/>
                <a:ea typeface="Times New Roman"/>
              </a:rPr>
            </a:br>
            <a:r>
              <a:rPr lang="en-US" sz="1400" dirty="0">
                <a:solidFill>
                  <a:schemeClr val="bg1"/>
                </a:solidFill>
                <a:latin typeface="Times New Roman"/>
                <a:ea typeface="Times New Roman"/>
              </a:rPr>
              <a:t>Although the rights granted by contract do not require course attendance to use this material for U.S. Government purposes, the SEI recommends attendance to ensure proper understanding.</a:t>
            </a:r>
            <a:br>
              <a:rPr lang="en-US" sz="1200" dirty="0">
                <a:solidFill>
                  <a:schemeClr val="bg1"/>
                </a:solidFill>
                <a:latin typeface="Times New Roman"/>
                <a:ea typeface="Times New Roman"/>
              </a:rPr>
            </a:br>
            <a:br>
              <a:rPr lang="en-US" sz="1200" dirty="0">
                <a:solidFill>
                  <a:schemeClr val="bg1"/>
                </a:solidFill>
                <a:latin typeface="Times New Roman"/>
                <a:ea typeface="Times New Roman"/>
              </a:rPr>
            </a:br>
            <a:br>
              <a:rPr lang="en-US" sz="1200" dirty="0">
                <a:solidFill>
                  <a:schemeClr val="bg1"/>
                </a:solidFill>
                <a:latin typeface="Times New Roman"/>
                <a:ea typeface="Times New Roman"/>
              </a:rPr>
            </a:br>
            <a:endParaRPr lang="en-US" sz="1200" dirty="0">
              <a:solidFill>
                <a:schemeClr val="bg1"/>
              </a:solidFill>
              <a:ea typeface="ＭＳ Ｐゴシック" pitchFamily="-107" charset="-128"/>
            </a:endParaRPr>
          </a:p>
        </p:txBody>
      </p:sp>
      <p:pic>
        <p:nvPicPr>
          <p:cNvPr id="13" name="Picture 12">
            <a:extLst>
              <a:ext uri="{FF2B5EF4-FFF2-40B4-BE49-F238E27FC236}">
                <a16:creationId xmlns:a16="http://schemas.microsoft.com/office/drawing/2014/main" id="{545C3E99-22FD-4667-B412-A5F88ADF9EE2}"/>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676400" y="6203184"/>
            <a:ext cx="2212765" cy="425144"/>
          </a:xfrm>
          <a:prstGeom prst="rect">
            <a:avLst/>
          </a:prstGeom>
        </p:spPr>
      </p:pic>
    </p:spTree>
    <p:extLst>
      <p:ext uri="{BB962C8B-B14F-4D97-AF65-F5344CB8AC3E}">
        <p14:creationId xmlns:p14="http://schemas.microsoft.com/office/powerpoint/2010/main" val="2435678701"/>
      </p:ext>
    </p:extLst>
  </p:cSld>
  <p:clrMapOvr>
    <a:masterClrMapping/>
  </p:clrMapOvr>
  <p:transition>
    <p:pull dir="d"/>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524002" y="0"/>
            <a:ext cx="7620000" cy="6858000"/>
          </a:xfrm>
          <a:prstGeom prst="rect">
            <a:avLst/>
          </a:prstGeom>
          <a:gradFill flip="none" rotWithShape="1">
            <a:gsLst>
              <a:gs pos="0">
                <a:srgbClr val="0C1069"/>
              </a:gs>
              <a:gs pos="50000">
                <a:schemeClr val="accent1">
                  <a:shade val="67500"/>
                  <a:satMod val="115000"/>
                </a:schemeClr>
              </a:gs>
              <a:gs pos="100000">
                <a:schemeClr val="accent1">
                  <a:shade val="100000"/>
                  <a:satMod val="115000"/>
                </a:scheme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lIns="101882" tIns="50941" rIns="101882" bIns="50941" anchor="ctr"/>
          <a:lstStyle/>
          <a:p>
            <a:pPr algn="ctr" defTabSz="1018824" fontAlgn="auto">
              <a:spcBef>
                <a:spcPts val="0"/>
              </a:spcBef>
              <a:spcAft>
                <a:spcPts val="0"/>
              </a:spcAft>
              <a:defRPr/>
            </a:pPr>
            <a:endParaRPr lang="en-US">
              <a:latin typeface="Arial" pitchFamily="34" charset="0"/>
              <a:cs typeface="Arial" pitchFamily="34" charset="0"/>
            </a:endParaRPr>
          </a:p>
        </p:txBody>
      </p:sp>
      <p:pic>
        <p:nvPicPr>
          <p:cNvPr id="19460" name="Picture 6" descr="Phoenix Portrait Blue.jpg"/>
          <p:cNvPicPr>
            <a:picLocks/>
          </p:cNvPicPr>
          <p:nvPr/>
        </p:nvPicPr>
        <p:blipFill>
          <a:blip r:embed="rId3" cstate="print"/>
          <a:srcRect r="79967"/>
          <a:stretch>
            <a:fillRect/>
          </a:stretch>
        </p:blipFill>
        <p:spPr bwMode="auto">
          <a:xfrm>
            <a:off x="1" y="1083"/>
            <a:ext cx="1524001" cy="6858000"/>
          </a:xfrm>
          <a:prstGeom prst="rect">
            <a:avLst/>
          </a:prstGeom>
          <a:noFill/>
          <a:ln w="9525">
            <a:noFill/>
            <a:miter lim="800000"/>
            <a:headEnd/>
            <a:tailEnd/>
          </a:ln>
        </p:spPr>
      </p:pic>
      <p:sp>
        <p:nvSpPr>
          <p:cNvPr id="19462" name="Text Box 6"/>
          <p:cNvSpPr txBox="1">
            <a:spLocks noChangeArrowheads="1"/>
          </p:cNvSpPr>
          <p:nvPr/>
        </p:nvSpPr>
        <p:spPr bwMode="auto">
          <a:xfrm>
            <a:off x="2151530" y="1610591"/>
            <a:ext cx="6364941" cy="369332"/>
          </a:xfrm>
          <a:prstGeom prst="rect">
            <a:avLst/>
          </a:prstGeom>
          <a:noFill/>
          <a:ln w="9525">
            <a:noFill/>
            <a:miter lim="800000"/>
            <a:headEnd/>
            <a:tailEnd/>
          </a:ln>
          <a:effectLst/>
        </p:spPr>
        <p:txBody>
          <a:bodyPr>
            <a:spAutoFit/>
          </a:bodyPr>
          <a:lstStyle/>
          <a:p>
            <a:r>
              <a:rPr lang="en-US" dirty="0">
                <a:latin typeface="Arial" pitchFamily="34" charset="0"/>
                <a:cs typeface="Arial" pitchFamily="34" charset="0"/>
              </a:rPr>
              <a:t> </a:t>
            </a:r>
            <a:endParaRPr lang="en-US" sz="1800" dirty="0">
              <a:latin typeface="Arial" pitchFamily="34" charset="0"/>
              <a:cs typeface="Arial" pitchFamily="34" charset="0"/>
            </a:endParaRPr>
          </a:p>
        </p:txBody>
      </p:sp>
      <p:pic>
        <p:nvPicPr>
          <p:cNvPr id="7" name="Picture 6" descr="ccsis logo (Rectangular).jpg"/>
          <p:cNvPicPr>
            <a:picLocks noChangeAspect="1"/>
          </p:cNvPicPr>
          <p:nvPr/>
        </p:nvPicPr>
        <p:blipFill>
          <a:blip r:embed="rId4" cstate="print"/>
          <a:stretch>
            <a:fillRect/>
          </a:stretch>
        </p:blipFill>
        <p:spPr>
          <a:xfrm>
            <a:off x="6813177" y="6182591"/>
            <a:ext cx="2050284" cy="442013"/>
          </a:xfrm>
          <a:prstGeom prst="rect">
            <a:avLst/>
          </a:prstGeom>
        </p:spPr>
      </p:pic>
      <p:sp>
        <p:nvSpPr>
          <p:cNvPr id="9" name="Rectangle 3"/>
          <p:cNvSpPr txBox="1">
            <a:spLocks/>
          </p:cNvSpPr>
          <p:nvPr/>
        </p:nvSpPr>
        <p:spPr bwMode="auto">
          <a:xfrm>
            <a:off x="1524000" y="1110096"/>
            <a:ext cx="7620000" cy="5071954"/>
          </a:xfrm>
          <a:prstGeom prst="rect">
            <a:avLst/>
          </a:prstGeom>
          <a:noFill/>
          <a:ln w="9525">
            <a:noFill/>
            <a:miter lim="800000"/>
            <a:headEnd/>
            <a:tailEnd/>
          </a:ln>
        </p:spPr>
        <p:txBody>
          <a:bodyPr vert="horz" wrap="square" lIns="101882" tIns="50941" rIns="101882" bIns="50941" numCol="1" anchor="t" anchorCtr="0" compatLnSpc="1">
            <a:prstTxWarp prst="textNoShape">
              <a:avLst/>
            </a:prstTxWarp>
            <a:noAutofit/>
          </a:bodyPr>
          <a:lstStyle/>
          <a:p>
            <a:pPr marL="342900" indent="-342900">
              <a:buFont typeface="Arial" panose="020B0604020202020204" pitchFamily="34" charset="0"/>
              <a:buChar char="•"/>
            </a:pPr>
            <a:endParaRPr lang="en-US" sz="2200" dirty="0">
              <a:solidFill>
                <a:srgbClr val="FFC000"/>
              </a:solidFill>
              <a:latin typeface="Arial" pitchFamily="34" charset="0"/>
              <a:cs typeface="Arial" pitchFamily="34" charset="0"/>
            </a:endParaRPr>
          </a:p>
        </p:txBody>
      </p:sp>
      <p:sp>
        <p:nvSpPr>
          <p:cNvPr id="10" name="Title 1"/>
          <p:cNvSpPr>
            <a:spLocks noGrp="1"/>
          </p:cNvSpPr>
          <p:nvPr>
            <p:ph type="title"/>
          </p:nvPr>
        </p:nvSpPr>
        <p:spPr>
          <a:xfrm>
            <a:off x="1524002" y="381000"/>
            <a:ext cx="7619998" cy="609600"/>
          </a:xfrm>
        </p:spPr>
        <p:txBody>
          <a:bodyPr/>
          <a:lstStyle/>
          <a:p>
            <a:pPr>
              <a:tabLst>
                <a:tab pos="5092700" algn="r"/>
                <a:tab pos="6051550" algn="r"/>
              </a:tabLst>
            </a:pPr>
            <a:r>
              <a:rPr lang="en-US" dirty="0"/>
              <a:t>Mapping the SCRM BOK</a:t>
            </a:r>
          </a:p>
        </p:txBody>
      </p:sp>
      <p:graphicFrame>
        <p:nvGraphicFramePr>
          <p:cNvPr id="8" name="Table 7">
            <a:extLst>
              <a:ext uri="{FF2B5EF4-FFF2-40B4-BE49-F238E27FC236}">
                <a16:creationId xmlns:a16="http://schemas.microsoft.com/office/drawing/2014/main" id="{FB84E146-4FE3-421A-BD1C-6C2128E813CC}"/>
              </a:ext>
            </a:extLst>
          </p:cNvPr>
          <p:cNvGraphicFramePr>
            <a:graphicFrameLocks noGrp="1"/>
          </p:cNvGraphicFramePr>
          <p:nvPr>
            <p:extLst>
              <p:ext uri="{D42A27DB-BD31-4B8C-83A1-F6EECF244321}">
                <p14:modId xmlns:p14="http://schemas.microsoft.com/office/powerpoint/2010/main" val="1825804999"/>
              </p:ext>
            </p:extLst>
          </p:nvPr>
        </p:nvGraphicFramePr>
        <p:xfrm>
          <a:off x="685798" y="1447798"/>
          <a:ext cx="8229600" cy="4388378"/>
        </p:xfrm>
        <a:graphic>
          <a:graphicData uri="http://schemas.openxmlformats.org/drawingml/2006/table">
            <a:tbl>
              <a:tblPr/>
              <a:tblGrid>
                <a:gridCol w="2743202">
                  <a:extLst>
                    <a:ext uri="{9D8B030D-6E8A-4147-A177-3AD203B41FA5}">
                      <a16:colId xmlns:a16="http://schemas.microsoft.com/office/drawing/2014/main" val="20000"/>
                    </a:ext>
                  </a:extLst>
                </a:gridCol>
                <a:gridCol w="762000">
                  <a:extLst>
                    <a:ext uri="{9D8B030D-6E8A-4147-A177-3AD203B41FA5}">
                      <a16:colId xmlns:a16="http://schemas.microsoft.com/office/drawing/2014/main" val="20001"/>
                    </a:ext>
                  </a:extLst>
                </a:gridCol>
                <a:gridCol w="846420">
                  <a:extLst>
                    <a:ext uri="{9D8B030D-6E8A-4147-A177-3AD203B41FA5}">
                      <a16:colId xmlns:a16="http://schemas.microsoft.com/office/drawing/2014/main" val="20002"/>
                    </a:ext>
                  </a:extLst>
                </a:gridCol>
                <a:gridCol w="829980">
                  <a:extLst>
                    <a:ext uri="{9D8B030D-6E8A-4147-A177-3AD203B41FA5}">
                      <a16:colId xmlns:a16="http://schemas.microsoft.com/office/drawing/2014/main" val="20003"/>
                    </a:ext>
                  </a:extLst>
                </a:gridCol>
                <a:gridCol w="685800">
                  <a:extLst>
                    <a:ext uri="{9D8B030D-6E8A-4147-A177-3AD203B41FA5}">
                      <a16:colId xmlns:a16="http://schemas.microsoft.com/office/drawing/2014/main" val="20004"/>
                    </a:ext>
                  </a:extLst>
                </a:gridCol>
                <a:gridCol w="734038">
                  <a:extLst>
                    <a:ext uri="{9D8B030D-6E8A-4147-A177-3AD203B41FA5}">
                      <a16:colId xmlns:a16="http://schemas.microsoft.com/office/drawing/2014/main" val="20005"/>
                    </a:ext>
                  </a:extLst>
                </a:gridCol>
                <a:gridCol w="942362">
                  <a:extLst>
                    <a:ext uri="{9D8B030D-6E8A-4147-A177-3AD203B41FA5}">
                      <a16:colId xmlns:a16="http://schemas.microsoft.com/office/drawing/2014/main" val="20006"/>
                    </a:ext>
                  </a:extLst>
                </a:gridCol>
                <a:gridCol w="685798">
                  <a:extLst>
                    <a:ext uri="{9D8B030D-6E8A-4147-A177-3AD203B41FA5}">
                      <a16:colId xmlns:a16="http://schemas.microsoft.com/office/drawing/2014/main" val="20007"/>
                    </a:ext>
                  </a:extLst>
                </a:gridCol>
              </a:tblGrid>
              <a:tr h="773234">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l" fontAlgn="b"/>
                      <a:r>
                        <a:rPr lang="en-US" sz="900" b="0" i="0" u="none" strike="noStrike" dirty="0">
                          <a:solidFill>
                            <a:srgbClr val="000000"/>
                          </a:solidFill>
                          <a:latin typeface="Calibri"/>
                        </a:rPr>
                        <a:t> </a:t>
                      </a:r>
                    </a:p>
                  </a:txBody>
                  <a:tcPr marL="3289" marR="3289" marT="328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1F497D">
                        <a:lumMod val="20000"/>
                        <a:lumOff val="80000"/>
                      </a:srgbClr>
                    </a:solid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t"/>
                      <a:r>
                        <a:rPr lang="en-US" sz="900" b="0" i="0" u="none" strike="noStrike" dirty="0">
                          <a:solidFill>
                            <a:srgbClr val="000000"/>
                          </a:solidFill>
                          <a:latin typeface="Arial"/>
                        </a:rPr>
                        <a:t>Actor extracted from Standard</a:t>
                      </a:r>
                    </a:p>
                  </a:txBody>
                  <a:tcPr marL="3289" marR="3289" marT="3289"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tx1"/>
                    </a:solid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t"/>
                      <a:r>
                        <a:rPr lang="en-US" sz="900" b="0" i="0" u="none" strike="noStrike" dirty="0">
                          <a:solidFill>
                            <a:srgbClr val="000000"/>
                          </a:solidFill>
                          <a:latin typeface="Arial"/>
                        </a:rPr>
                        <a:t>Umbrella Std #</a:t>
                      </a:r>
                      <a:br>
                        <a:rPr lang="en-US" sz="900" b="0" i="0" u="none" strike="noStrike" dirty="0">
                          <a:solidFill>
                            <a:srgbClr val="000000"/>
                          </a:solidFill>
                          <a:latin typeface="Arial"/>
                        </a:rPr>
                      </a:br>
                      <a:r>
                        <a:rPr lang="en-US" sz="900" b="0" i="0" u="none" strike="noStrike" dirty="0">
                          <a:solidFill>
                            <a:srgbClr val="000000"/>
                          </a:solidFill>
                          <a:latin typeface="Arial"/>
                        </a:rPr>
                        <a:t>(Identifier #)</a:t>
                      </a:r>
                    </a:p>
                  </a:txBody>
                  <a:tcPr marL="3289" marR="3289" marT="3289"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tx1"/>
                    </a:solid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t"/>
                      <a:r>
                        <a:rPr lang="en-US" sz="900" b="0" i="0" u="none" strike="noStrike" dirty="0">
                          <a:solidFill>
                            <a:srgbClr val="000000"/>
                          </a:solidFill>
                          <a:latin typeface="Arial"/>
                        </a:rPr>
                        <a:t>Umbrella Std Name</a:t>
                      </a:r>
                      <a:br>
                        <a:rPr lang="en-US" sz="900" b="0" i="0" u="none" strike="noStrike" dirty="0">
                          <a:solidFill>
                            <a:srgbClr val="000000"/>
                          </a:solidFill>
                          <a:latin typeface="Arial"/>
                        </a:rPr>
                      </a:br>
                      <a:r>
                        <a:rPr lang="en-US" sz="900" b="0" i="0" u="none" strike="noStrike" dirty="0">
                          <a:solidFill>
                            <a:srgbClr val="000000"/>
                          </a:solidFill>
                          <a:latin typeface="Arial"/>
                        </a:rPr>
                        <a:t>Bibliographic Citation/Link</a:t>
                      </a:r>
                    </a:p>
                  </a:txBody>
                  <a:tcPr marL="3289" marR="3289" marT="3289"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tx1"/>
                    </a:solid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t"/>
                      <a:r>
                        <a:rPr lang="en-US" sz="900" b="0" i="0" u="none" strike="noStrike">
                          <a:solidFill>
                            <a:srgbClr val="000000"/>
                          </a:solidFill>
                          <a:latin typeface="Arial"/>
                        </a:rPr>
                        <a:t>Detailed Std Organization</a:t>
                      </a:r>
                      <a:br>
                        <a:rPr lang="en-US" sz="900" b="0" i="0" u="none" strike="noStrike">
                          <a:solidFill>
                            <a:srgbClr val="000000"/>
                          </a:solidFill>
                          <a:latin typeface="Arial"/>
                        </a:rPr>
                      </a:br>
                      <a:r>
                        <a:rPr lang="en-US" sz="900" b="0" i="0" u="none" strike="noStrike">
                          <a:solidFill>
                            <a:srgbClr val="000000"/>
                          </a:solidFill>
                          <a:latin typeface="Arial"/>
                        </a:rPr>
                        <a:t>Resource Directory Link</a:t>
                      </a:r>
                    </a:p>
                  </a:txBody>
                  <a:tcPr marL="3289" marR="3289" marT="3289"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tx1"/>
                    </a:solid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t"/>
                      <a:r>
                        <a:rPr lang="en-US" sz="900" b="0" i="0" u="none" strike="noStrike" dirty="0">
                          <a:solidFill>
                            <a:srgbClr val="000000"/>
                          </a:solidFill>
                          <a:latin typeface="Arial"/>
                        </a:rPr>
                        <a:t>NIST-NICE KSA reference number</a:t>
                      </a:r>
                    </a:p>
                  </a:txBody>
                  <a:tcPr marL="3289" marR="3289" marT="3289"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1F497D">
                        <a:lumMod val="20000"/>
                        <a:lumOff val="80000"/>
                      </a:srgbClr>
                    </a:solid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t"/>
                      <a:r>
                        <a:rPr lang="en-US" sz="900" b="0" i="0" u="none" strike="noStrike" dirty="0">
                          <a:solidFill>
                            <a:srgbClr val="000000"/>
                          </a:solidFill>
                          <a:latin typeface="Arial"/>
                        </a:rPr>
                        <a:t>Associated Lower Level Standards</a:t>
                      </a:r>
                    </a:p>
                  </a:txBody>
                  <a:tcPr marL="3289" marR="3289" marT="3289"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tx1"/>
                    </a:solid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t"/>
                      <a:r>
                        <a:rPr lang="en-US" sz="900" b="0" i="0" u="none" strike="noStrike" dirty="0">
                          <a:solidFill>
                            <a:srgbClr val="000000"/>
                          </a:solidFill>
                          <a:latin typeface="Arial"/>
                        </a:rPr>
                        <a:t>Bloom Level</a:t>
                      </a:r>
                    </a:p>
                  </a:txBody>
                  <a:tcPr marL="3289" marR="3289" marT="3289"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tx1"/>
                    </a:solidFill>
                  </a:tcPr>
                </a:tc>
                <a:extLst>
                  <a:ext uri="{0D108BD9-81ED-4DB2-BD59-A6C34878D82A}">
                    <a16:rowId xmlns:a16="http://schemas.microsoft.com/office/drawing/2014/main" val="10000"/>
                  </a:ext>
                </a:extLst>
              </a:tr>
              <a:tr h="186865">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b"/>
                      <a:r>
                        <a:rPr lang="en-US" sz="900" b="1" i="0" u="none" strike="noStrike" dirty="0">
                          <a:solidFill>
                            <a:srgbClr val="000000"/>
                          </a:solidFill>
                          <a:latin typeface="Calibri"/>
                        </a:rPr>
                        <a:t>Topic or Activity</a:t>
                      </a:r>
                    </a:p>
                  </a:txBody>
                  <a:tcPr marL="3289" marR="3289" marT="328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1F497D">
                        <a:lumMod val="20000"/>
                        <a:lumOff val="80000"/>
                      </a:srgbClr>
                    </a:solid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t"/>
                      <a:r>
                        <a:rPr lang="en-US" sz="900" b="0" i="0" u="none" strike="noStrike" dirty="0">
                          <a:solidFill>
                            <a:srgbClr val="000000"/>
                          </a:solidFill>
                          <a:latin typeface="Arial"/>
                        </a:rPr>
                        <a:t> </a:t>
                      </a:r>
                    </a:p>
                  </a:txBody>
                  <a:tcPr marL="3289" marR="3289" marT="3289"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tx1"/>
                    </a:solid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t"/>
                      <a:r>
                        <a:rPr lang="en-US" sz="900" b="0" i="0" u="none" strike="noStrike" dirty="0">
                          <a:solidFill>
                            <a:srgbClr val="000000"/>
                          </a:solidFill>
                          <a:latin typeface="Arial"/>
                        </a:rPr>
                        <a:t> </a:t>
                      </a:r>
                    </a:p>
                  </a:txBody>
                  <a:tcPr marL="3289" marR="3289" marT="3289"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tx1"/>
                    </a:solid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t"/>
                      <a:r>
                        <a:rPr lang="en-US" sz="900" b="0" i="0" u="none" strike="noStrike" dirty="0">
                          <a:solidFill>
                            <a:srgbClr val="000000"/>
                          </a:solidFill>
                          <a:latin typeface="Arial"/>
                        </a:rPr>
                        <a:t> </a:t>
                      </a:r>
                    </a:p>
                  </a:txBody>
                  <a:tcPr marL="3289" marR="3289" marT="3289"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tx1"/>
                    </a:solid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t"/>
                      <a:r>
                        <a:rPr lang="en-US" sz="900" b="0" i="0" u="none" strike="noStrike" dirty="0">
                          <a:solidFill>
                            <a:srgbClr val="000000"/>
                          </a:solidFill>
                          <a:latin typeface="Arial"/>
                        </a:rPr>
                        <a:t> </a:t>
                      </a:r>
                    </a:p>
                  </a:txBody>
                  <a:tcPr marL="3289" marR="3289" marT="3289"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tx1"/>
                    </a:solid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t"/>
                      <a:r>
                        <a:rPr lang="en-US" sz="900" b="0" i="0" u="none" strike="noStrike" dirty="0">
                          <a:solidFill>
                            <a:srgbClr val="000000"/>
                          </a:solidFill>
                          <a:latin typeface="Arial"/>
                        </a:rPr>
                        <a:t> </a:t>
                      </a:r>
                    </a:p>
                  </a:txBody>
                  <a:tcPr marL="3289" marR="3289" marT="3289"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1F497D">
                        <a:lumMod val="20000"/>
                        <a:lumOff val="80000"/>
                      </a:srgbClr>
                    </a:solid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t"/>
                      <a:r>
                        <a:rPr lang="en-US" sz="900" b="0" i="0" u="none" strike="noStrike" dirty="0">
                          <a:solidFill>
                            <a:srgbClr val="000000"/>
                          </a:solidFill>
                          <a:latin typeface="Arial"/>
                        </a:rPr>
                        <a:t> </a:t>
                      </a:r>
                    </a:p>
                  </a:txBody>
                  <a:tcPr marL="3289" marR="3289" marT="3289"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tx1"/>
                    </a:solid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t"/>
                      <a:r>
                        <a:rPr lang="en-US" sz="900" b="0" i="0" u="none" strike="noStrike" dirty="0">
                          <a:solidFill>
                            <a:srgbClr val="000000"/>
                          </a:solidFill>
                          <a:latin typeface="Arial"/>
                        </a:rPr>
                        <a:t> </a:t>
                      </a:r>
                    </a:p>
                  </a:txBody>
                  <a:tcPr marL="3289" marR="3289" marT="3289"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tx1"/>
                    </a:solidFill>
                  </a:tcPr>
                </a:tc>
                <a:extLst>
                  <a:ext uri="{0D108BD9-81ED-4DB2-BD59-A6C34878D82A}">
                    <a16:rowId xmlns:a16="http://schemas.microsoft.com/office/drawing/2014/main" val="10001"/>
                  </a:ext>
                </a:extLst>
              </a:tr>
              <a:tr h="587658">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l" fontAlgn="t"/>
                      <a:r>
                        <a:rPr lang="en-US" sz="900" b="0" i="0" u="none" strike="noStrike" dirty="0">
                          <a:solidFill>
                            <a:srgbClr val="000000"/>
                          </a:solidFill>
                          <a:latin typeface="Calibri"/>
                        </a:rPr>
                        <a:t>Develop concept/need to acquire ICT capability or service (assurance/business case). </a:t>
                      </a:r>
                    </a:p>
                  </a:txBody>
                  <a:tcPr marL="3289" marR="3289" marT="3289"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1F497D">
                        <a:lumMod val="20000"/>
                        <a:lumOff val="80000"/>
                      </a:srgbClr>
                    </a:solid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t"/>
                      <a:r>
                        <a:rPr lang="en-US" sz="900" b="0" i="0" u="none" strike="noStrike" dirty="0">
                          <a:solidFill>
                            <a:srgbClr val="000000"/>
                          </a:solidFill>
                          <a:latin typeface="Arial"/>
                        </a:rPr>
                        <a:t>Acquiring Organization</a:t>
                      </a:r>
                    </a:p>
                  </a:txBody>
                  <a:tcPr marL="3289" marR="3289" marT="3289"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tx1"/>
                    </a:solid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t"/>
                      <a:r>
                        <a:rPr lang="en-US" sz="900" b="0" i="0" u="none" strike="noStrike" dirty="0">
                          <a:solidFill>
                            <a:srgbClr val="000000"/>
                          </a:solidFill>
                          <a:latin typeface="Arial"/>
                        </a:rPr>
                        <a:t>ISO 12207-2008 - 6.1.1.3.1.1 </a:t>
                      </a:r>
                    </a:p>
                  </a:txBody>
                  <a:tcPr marL="3289" marR="3289" marT="3289"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tx1"/>
                    </a:solid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t"/>
                      <a:r>
                        <a:rPr lang="en-US" sz="900" b="0" i="0" u="none" strike="noStrike" dirty="0" err="1">
                          <a:solidFill>
                            <a:srgbClr val="000000"/>
                          </a:solidFill>
                          <a:latin typeface="Arial"/>
                        </a:rPr>
                        <a:t>Sys&amp;SW</a:t>
                      </a:r>
                      <a:r>
                        <a:rPr lang="en-US" sz="900" b="0" i="0" u="none" strike="noStrike" dirty="0">
                          <a:solidFill>
                            <a:srgbClr val="000000"/>
                          </a:solidFill>
                          <a:latin typeface="Arial"/>
                        </a:rPr>
                        <a:t> Lifecycle Processes</a:t>
                      </a:r>
                    </a:p>
                  </a:txBody>
                  <a:tcPr marL="3289" marR="3289" marT="3289"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tx1"/>
                    </a:solid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t"/>
                      <a:r>
                        <a:rPr lang="en-US" sz="900" b="0" i="0" u="none" strike="noStrike" dirty="0">
                          <a:solidFill>
                            <a:srgbClr val="000000"/>
                          </a:solidFill>
                          <a:latin typeface="Arial"/>
                        </a:rPr>
                        <a:t>ISO/IEEE</a:t>
                      </a:r>
                    </a:p>
                  </a:txBody>
                  <a:tcPr marL="3289" marR="3289" marT="3289"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tx1"/>
                    </a:solid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t"/>
                      <a:r>
                        <a:rPr lang="en-US" sz="900" b="0" i="0" u="none" strike="noStrike" dirty="0">
                          <a:solidFill>
                            <a:srgbClr val="000000"/>
                          </a:solidFill>
                          <a:latin typeface="Arial"/>
                        </a:rPr>
                        <a:t>405, 408, 414, 415</a:t>
                      </a:r>
                    </a:p>
                  </a:txBody>
                  <a:tcPr marL="3289" marR="3289" marT="3289"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1F497D">
                        <a:lumMod val="20000"/>
                        <a:lumOff val="80000"/>
                      </a:srgbClr>
                    </a:solid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t"/>
                      <a:r>
                        <a:rPr lang="en-US" sz="900" b="0" i="0" u="none" strike="noStrike">
                          <a:solidFill>
                            <a:srgbClr val="000000"/>
                          </a:solidFill>
                          <a:latin typeface="Arial"/>
                        </a:rPr>
                        <a:t>ISO/IEC 15026-2:2011 - IEEE SA 15026-2-2011, ISO 9001, ISO 20000, SAE AS5553</a:t>
                      </a:r>
                    </a:p>
                  </a:txBody>
                  <a:tcPr marL="3289" marR="3289" marT="3289"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tx1"/>
                    </a:solid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t"/>
                      <a:r>
                        <a:rPr lang="en-US" sz="900" b="0" i="0" u="none" strike="noStrike" dirty="0">
                          <a:solidFill>
                            <a:srgbClr val="000000"/>
                          </a:solidFill>
                          <a:latin typeface="Arial"/>
                        </a:rPr>
                        <a:t>Analysis/Characterizing</a:t>
                      </a:r>
                    </a:p>
                  </a:txBody>
                  <a:tcPr marL="3289" marR="3289" marT="3289"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tx1"/>
                    </a:solidFill>
                  </a:tcPr>
                </a:tc>
                <a:extLst>
                  <a:ext uri="{0D108BD9-81ED-4DB2-BD59-A6C34878D82A}">
                    <a16:rowId xmlns:a16="http://schemas.microsoft.com/office/drawing/2014/main" val="10002"/>
                  </a:ext>
                </a:extLst>
              </a:tr>
              <a:tr h="440743">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l" fontAlgn="t"/>
                      <a:r>
                        <a:rPr lang="en-US" sz="900" b="0" i="0" u="none" strike="noStrike" dirty="0">
                          <a:solidFill>
                            <a:srgbClr val="000000"/>
                          </a:solidFill>
                          <a:latin typeface="Calibri"/>
                        </a:rPr>
                        <a:t>Define project scope and boundaries</a:t>
                      </a:r>
                    </a:p>
                  </a:txBody>
                  <a:tcPr marL="3289" marR="3289" marT="3289"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1F497D">
                        <a:lumMod val="20000"/>
                        <a:lumOff val="80000"/>
                      </a:srgbClr>
                    </a:solid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t"/>
                      <a:r>
                        <a:rPr lang="en-US" sz="900" b="0" i="0" u="none" strike="noStrike">
                          <a:solidFill>
                            <a:srgbClr val="000000"/>
                          </a:solidFill>
                          <a:latin typeface="Arial"/>
                        </a:rPr>
                        <a:t>Acquiring Organization  Supplying Organization</a:t>
                      </a:r>
                    </a:p>
                  </a:txBody>
                  <a:tcPr marL="3289" marR="3289" marT="3289"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tx1"/>
                    </a:solid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t"/>
                      <a:r>
                        <a:rPr lang="en-US" sz="900" b="0" i="0" u="none" strike="noStrike">
                          <a:solidFill>
                            <a:srgbClr val="000000"/>
                          </a:solidFill>
                          <a:latin typeface="Arial"/>
                        </a:rPr>
                        <a:t>ISO 12207-2008 - 6.1.1.3.1.8 , 6.1.2.3.4.5</a:t>
                      </a:r>
                    </a:p>
                  </a:txBody>
                  <a:tcPr marL="3289" marR="3289" marT="3289"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tx1"/>
                    </a:solid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t"/>
                      <a:r>
                        <a:rPr lang="en-US" sz="900" b="0" i="0" u="none" strike="noStrike" dirty="0" err="1">
                          <a:solidFill>
                            <a:srgbClr val="000000"/>
                          </a:solidFill>
                          <a:latin typeface="Arial"/>
                        </a:rPr>
                        <a:t>Sys&amp;SW</a:t>
                      </a:r>
                      <a:r>
                        <a:rPr lang="en-US" sz="900" b="0" i="0" u="none" strike="noStrike" dirty="0">
                          <a:solidFill>
                            <a:srgbClr val="000000"/>
                          </a:solidFill>
                          <a:latin typeface="Arial"/>
                        </a:rPr>
                        <a:t> Lifecycle Processes</a:t>
                      </a:r>
                    </a:p>
                  </a:txBody>
                  <a:tcPr marL="3289" marR="3289" marT="3289"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tx1"/>
                    </a:solid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t"/>
                      <a:r>
                        <a:rPr lang="en-US" sz="900" b="0" i="0" u="none" strike="noStrike" dirty="0">
                          <a:solidFill>
                            <a:srgbClr val="000000"/>
                          </a:solidFill>
                          <a:latin typeface="Arial"/>
                        </a:rPr>
                        <a:t>ISO/IEEE</a:t>
                      </a:r>
                    </a:p>
                  </a:txBody>
                  <a:tcPr marL="3289" marR="3289" marT="3289"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tx1"/>
                    </a:solid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t"/>
                      <a:r>
                        <a:rPr lang="en-US" sz="900" b="0" i="0" u="none" strike="noStrike" dirty="0">
                          <a:solidFill>
                            <a:srgbClr val="000000"/>
                          </a:solidFill>
                          <a:latin typeface="Arial"/>
                        </a:rPr>
                        <a:t>502,511,797</a:t>
                      </a:r>
                    </a:p>
                  </a:txBody>
                  <a:tcPr marL="3289" marR="3289" marT="3289"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1F497D">
                        <a:lumMod val="20000"/>
                        <a:lumOff val="80000"/>
                      </a:srgbClr>
                    </a:solid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t"/>
                      <a:r>
                        <a:rPr lang="fi-FI" sz="900" b="0" i="0" u="none" strike="noStrike">
                          <a:solidFill>
                            <a:srgbClr val="000000"/>
                          </a:solidFill>
                          <a:latin typeface="Arial"/>
                        </a:rPr>
                        <a:t>PMBOK KA-2, ISO 9001, ISO 20000</a:t>
                      </a:r>
                    </a:p>
                  </a:txBody>
                  <a:tcPr marL="3289" marR="3289" marT="3289"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tx1"/>
                    </a:solid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t"/>
                      <a:r>
                        <a:rPr lang="en-US" sz="900" b="0" i="0" u="none" strike="noStrike" dirty="0">
                          <a:solidFill>
                            <a:srgbClr val="000000"/>
                          </a:solidFill>
                          <a:latin typeface="Arial"/>
                        </a:rPr>
                        <a:t>Evaluation/Organizing</a:t>
                      </a:r>
                    </a:p>
                  </a:txBody>
                  <a:tcPr marL="3289" marR="3289" marT="3289"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tx1"/>
                    </a:solidFill>
                  </a:tcPr>
                </a:tc>
                <a:extLst>
                  <a:ext uri="{0D108BD9-81ED-4DB2-BD59-A6C34878D82A}">
                    <a16:rowId xmlns:a16="http://schemas.microsoft.com/office/drawing/2014/main" val="10003"/>
                  </a:ext>
                </a:extLst>
              </a:tr>
              <a:tr h="587658">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l" fontAlgn="t"/>
                      <a:r>
                        <a:rPr lang="en-US" sz="900" b="0" i="0" u="none" strike="noStrike" dirty="0">
                          <a:solidFill>
                            <a:srgbClr val="000000"/>
                          </a:solidFill>
                          <a:latin typeface="Calibri"/>
                        </a:rPr>
                        <a:t>Specify cost, schedule, and quality criteria </a:t>
                      </a:r>
                    </a:p>
                  </a:txBody>
                  <a:tcPr marL="3289" marR="3289" marT="3289"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1F497D">
                        <a:lumMod val="20000"/>
                        <a:lumOff val="80000"/>
                      </a:srgbClr>
                    </a:solid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t"/>
                      <a:r>
                        <a:rPr lang="en-US" sz="900" b="0" i="0" u="none" strike="noStrike">
                          <a:solidFill>
                            <a:srgbClr val="000000"/>
                          </a:solidFill>
                          <a:latin typeface="Arial"/>
                        </a:rPr>
                        <a:t>Acquiring Organization Supplying Organization</a:t>
                      </a:r>
                    </a:p>
                  </a:txBody>
                  <a:tcPr marL="3289" marR="3289" marT="3289"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tx1"/>
                    </a:solid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t"/>
                      <a:r>
                        <a:rPr lang="fi-FI" sz="900" b="0" i="0" u="none" strike="noStrike">
                          <a:solidFill>
                            <a:srgbClr val="000000"/>
                          </a:solidFill>
                          <a:latin typeface="Arial"/>
                        </a:rPr>
                        <a:t>ISO 12207-2008 -6.1.1.3.4.2, - 6.1.1.3.4.3 - 6.1.2.3.4.5</a:t>
                      </a:r>
                    </a:p>
                  </a:txBody>
                  <a:tcPr marL="3289" marR="3289" marT="3289"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tx1"/>
                    </a:solid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t"/>
                      <a:r>
                        <a:rPr lang="en-US" sz="900" b="0" i="0" u="none" strike="noStrike">
                          <a:solidFill>
                            <a:srgbClr val="000000"/>
                          </a:solidFill>
                          <a:latin typeface="Arial"/>
                        </a:rPr>
                        <a:t>Sys&amp;SW Lifecycle Processes</a:t>
                      </a:r>
                    </a:p>
                  </a:txBody>
                  <a:tcPr marL="3289" marR="3289" marT="3289"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tx1"/>
                    </a:solid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t"/>
                      <a:r>
                        <a:rPr lang="en-US" sz="900" b="0" i="0" u="none" strike="noStrike" dirty="0">
                          <a:solidFill>
                            <a:srgbClr val="000000"/>
                          </a:solidFill>
                          <a:latin typeface="Arial"/>
                        </a:rPr>
                        <a:t>ISO/IEEE</a:t>
                      </a:r>
                    </a:p>
                  </a:txBody>
                  <a:tcPr marL="3289" marR="3289" marT="3289"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tx1"/>
                    </a:solid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t"/>
                      <a:r>
                        <a:rPr lang="en-US" sz="900" b="0" i="0" u="none" strike="noStrike" dirty="0">
                          <a:solidFill>
                            <a:srgbClr val="000000"/>
                          </a:solidFill>
                          <a:latin typeface="Arial"/>
                        </a:rPr>
                        <a:t>414, 528, 601, 602, 612, 797 </a:t>
                      </a:r>
                    </a:p>
                  </a:txBody>
                  <a:tcPr marL="3289" marR="3289" marT="3289"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1F497D">
                        <a:lumMod val="20000"/>
                        <a:lumOff val="80000"/>
                      </a:srgbClr>
                    </a:solid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t"/>
                      <a:r>
                        <a:rPr lang="pt-BR" sz="900" b="0" i="0" u="none" strike="noStrike" dirty="0">
                          <a:solidFill>
                            <a:srgbClr val="000000"/>
                          </a:solidFill>
                          <a:latin typeface="Arial"/>
                        </a:rPr>
                        <a:t>ISO/IEC 15026-2:2011 - ISO 9001, ISO 20000, SAE AS5553 </a:t>
                      </a:r>
                    </a:p>
                  </a:txBody>
                  <a:tcPr marL="3289" marR="3289" marT="3289"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tx1"/>
                    </a:solid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t"/>
                      <a:r>
                        <a:rPr lang="en-US" sz="900" b="0" i="0" u="none" strike="noStrike" dirty="0">
                          <a:solidFill>
                            <a:srgbClr val="000000"/>
                          </a:solidFill>
                          <a:latin typeface="Arial"/>
                        </a:rPr>
                        <a:t>Analysis/Valuing</a:t>
                      </a:r>
                    </a:p>
                  </a:txBody>
                  <a:tcPr marL="3289" marR="3289" marT="3289"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tx1"/>
                    </a:solidFill>
                  </a:tcPr>
                </a:tc>
                <a:extLst>
                  <a:ext uri="{0D108BD9-81ED-4DB2-BD59-A6C34878D82A}">
                    <a16:rowId xmlns:a16="http://schemas.microsoft.com/office/drawing/2014/main" val="10004"/>
                  </a:ext>
                </a:extLst>
              </a:tr>
              <a:tr h="881487">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l" fontAlgn="t"/>
                      <a:r>
                        <a:rPr lang="en-US" sz="900" b="0" i="0" u="none" strike="noStrike" dirty="0">
                          <a:solidFill>
                            <a:srgbClr val="000000"/>
                          </a:solidFill>
                          <a:latin typeface="Calibri"/>
                        </a:rPr>
                        <a:t>Specify the required functional capabilities </a:t>
                      </a:r>
                    </a:p>
                  </a:txBody>
                  <a:tcPr marL="3289" marR="3289" marT="3289"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1F497D">
                        <a:lumMod val="20000"/>
                        <a:lumOff val="80000"/>
                      </a:srgbClr>
                    </a:solid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t"/>
                      <a:r>
                        <a:rPr lang="en-US" sz="900" b="0" i="0" u="none" strike="noStrike">
                          <a:solidFill>
                            <a:srgbClr val="000000"/>
                          </a:solidFill>
                          <a:latin typeface="Arial"/>
                        </a:rPr>
                        <a:t>Acquiring Organization</a:t>
                      </a:r>
                    </a:p>
                  </a:txBody>
                  <a:tcPr marL="3289" marR="3289" marT="3289"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tx1"/>
                    </a:solid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t"/>
                      <a:r>
                        <a:rPr lang="fi-FI" sz="900" b="0" i="0" u="none" strike="noStrike">
                          <a:solidFill>
                            <a:srgbClr val="000000"/>
                          </a:solidFill>
                          <a:latin typeface="Arial"/>
                        </a:rPr>
                        <a:t>ISO 12207-2008 - 6.1.1.3.1.2, 6.1.1.3.1.7, 6.1.1.3.1.8, 6.1.2.3.4.5,  6.1.2.3.4.9, </a:t>
                      </a:r>
                    </a:p>
                  </a:txBody>
                  <a:tcPr marL="3289" marR="3289" marT="3289"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tx1"/>
                    </a:solid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t"/>
                      <a:r>
                        <a:rPr lang="en-US" sz="900" b="0" i="0" u="none" strike="noStrike">
                          <a:solidFill>
                            <a:srgbClr val="000000"/>
                          </a:solidFill>
                          <a:latin typeface="Arial"/>
                        </a:rPr>
                        <a:t>Sys&amp;SW Lifecycle Processes</a:t>
                      </a:r>
                    </a:p>
                  </a:txBody>
                  <a:tcPr marL="3289" marR="3289" marT="3289"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tx1"/>
                    </a:solid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t"/>
                      <a:r>
                        <a:rPr lang="en-US" sz="900" b="0" i="0" u="none" strike="noStrike" dirty="0">
                          <a:solidFill>
                            <a:srgbClr val="000000"/>
                          </a:solidFill>
                          <a:latin typeface="Arial"/>
                        </a:rPr>
                        <a:t>ISO/IEEE</a:t>
                      </a:r>
                    </a:p>
                  </a:txBody>
                  <a:tcPr marL="3289" marR="3289" marT="3289"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tx1"/>
                    </a:solid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t"/>
                      <a:r>
                        <a:rPr lang="en-US" sz="900" b="0" i="0" u="none" strike="noStrike" dirty="0">
                          <a:solidFill>
                            <a:srgbClr val="000000"/>
                          </a:solidFill>
                          <a:latin typeface="Arial"/>
                        </a:rPr>
                        <a:t>414, 432, 548,</a:t>
                      </a:r>
                    </a:p>
                  </a:txBody>
                  <a:tcPr marL="3289" marR="3289" marT="3289"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1F497D">
                        <a:lumMod val="20000"/>
                        <a:lumOff val="80000"/>
                      </a:srgbClr>
                    </a:solid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t"/>
                      <a:r>
                        <a:rPr lang="it-IT" sz="900" b="0" i="0" u="none" strike="noStrike">
                          <a:solidFill>
                            <a:srgbClr val="000000"/>
                          </a:solidFill>
                          <a:latin typeface="Arial"/>
                        </a:rPr>
                        <a:t>IEEE SA 830-1998, SEI -SQUARE, QFD, CORE, BS 5750, BS EN 61508-3:2010</a:t>
                      </a:r>
                    </a:p>
                  </a:txBody>
                  <a:tcPr marL="3289" marR="3289" marT="3289"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tx1"/>
                    </a:solid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t"/>
                      <a:r>
                        <a:rPr lang="en-US" sz="900" b="0" i="0" u="none" strike="noStrike" dirty="0">
                          <a:solidFill>
                            <a:srgbClr val="000000"/>
                          </a:solidFill>
                          <a:latin typeface="Arial"/>
                        </a:rPr>
                        <a:t>Synthesis/Characterizing</a:t>
                      </a:r>
                    </a:p>
                  </a:txBody>
                  <a:tcPr marL="3289" marR="3289" marT="3289"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tx1"/>
                    </a:solidFill>
                  </a:tcPr>
                </a:tc>
                <a:extLst>
                  <a:ext uri="{0D108BD9-81ED-4DB2-BD59-A6C34878D82A}">
                    <a16:rowId xmlns:a16="http://schemas.microsoft.com/office/drawing/2014/main" val="10005"/>
                  </a:ext>
                </a:extLst>
              </a:tr>
              <a:tr h="580956">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l" fontAlgn="t"/>
                      <a:r>
                        <a:rPr lang="en-US" sz="900" b="0" i="0" u="none" strike="noStrike" dirty="0">
                          <a:solidFill>
                            <a:srgbClr val="000000"/>
                          </a:solidFill>
                          <a:latin typeface="Calibri"/>
                        </a:rPr>
                        <a:t>Specify the required level of ICT assurance </a:t>
                      </a:r>
                    </a:p>
                  </a:txBody>
                  <a:tcPr marL="3289" marR="3289" marT="3289"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1F497D">
                        <a:lumMod val="20000"/>
                        <a:lumOff val="80000"/>
                      </a:srgbClr>
                    </a:solid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t"/>
                      <a:r>
                        <a:rPr lang="en-US" sz="900" b="0" i="0" u="none" strike="noStrike">
                          <a:solidFill>
                            <a:srgbClr val="000000"/>
                          </a:solidFill>
                          <a:latin typeface="Arial"/>
                        </a:rPr>
                        <a:t>Acquiring Organization  Supplying Organization</a:t>
                      </a:r>
                    </a:p>
                  </a:txBody>
                  <a:tcPr marL="3289" marR="3289" marT="3289"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tx1"/>
                    </a:solid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t"/>
                      <a:r>
                        <a:rPr lang="fi-FI" sz="900" b="0" i="0" u="none" strike="noStrike">
                          <a:solidFill>
                            <a:srgbClr val="000000"/>
                          </a:solidFill>
                          <a:latin typeface="Arial"/>
                        </a:rPr>
                        <a:t>ISO 12207-2008 - 6.1.2.3.4.5,  7.2.3, 6.1.2.3.4.17</a:t>
                      </a:r>
                    </a:p>
                  </a:txBody>
                  <a:tcPr marL="3289" marR="3289" marT="3289"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tx1"/>
                    </a:solid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t"/>
                      <a:r>
                        <a:rPr lang="en-US" sz="900" b="0" i="0" u="none" strike="noStrike">
                          <a:solidFill>
                            <a:srgbClr val="000000"/>
                          </a:solidFill>
                          <a:latin typeface="Arial"/>
                        </a:rPr>
                        <a:t>Sys&amp;SW Lifecycle Processes</a:t>
                      </a:r>
                    </a:p>
                  </a:txBody>
                  <a:tcPr marL="3289" marR="3289" marT="3289"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tx1"/>
                    </a:solid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t"/>
                      <a:r>
                        <a:rPr lang="en-US" sz="900" b="0" i="0" u="none" strike="noStrike" dirty="0">
                          <a:solidFill>
                            <a:srgbClr val="000000"/>
                          </a:solidFill>
                          <a:latin typeface="Arial"/>
                        </a:rPr>
                        <a:t>ISO/IEEE</a:t>
                      </a:r>
                    </a:p>
                  </a:txBody>
                  <a:tcPr marL="3289" marR="3289" marT="3289"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tx1"/>
                    </a:solid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t"/>
                      <a:r>
                        <a:rPr lang="en-US" sz="900" b="0" i="0" u="none" strike="noStrike" dirty="0">
                          <a:solidFill>
                            <a:srgbClr val="000000"/>
                          </a:solidFill>
                          <a:latin typeface="Arial"/>
                        </a:rPr>
                        <a:t>39, 45, 46, 696, 183, </a:t>
                      </a:r>
                    </a:p>
                  </a:txBody>
                  <a:tcPr marL="3289" marR="3289" marT="3289"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1F497D">
                        <a:lumMod val="20000"/>
                        <a:lumOff val="80000"/>
                      </a:srgbClr>
                    </a:solid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t"/>
                      <a:r>
                        <a:rPr lang="pt-BR" sz="900" b="0" i="0" u="none" strike="noStrike">
                          <a:solidFill>
                            <a:srgbClr val="000000"/>
                          </a:solidFill>
                          <a:latin typeface="Arial"/>
                        </a:rPr>
                        <a:t>ISO 15026-2:2011, ISO 9001, ISO 20000, UML2</a:t>
                      </a:r>
                    </a:p>
                  </a:txBody>
                  <a:tcPr marL="3289" marR="3289" marT="3289"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tx1"/>
                    </a:solid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t"/>
                      <a:r>
                        <a:rPr lang="en-US" sz="900" b="0" i="0" u="none" strike="noStrike" dirty="0">
                          <a:solidFill>
                            <a:srgbClr val="000000"/>
                          </a:solidFill>
                          <a:latin typeface="Arial"/>
                        </a:rPr>
                        <a:t>Evaluation/Organizing</a:t>
                      </a:r>
                    </a:p>
                  </a:txBody>
                  <a:tcPr marL="3289" marR="3289" marT="3289"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tx1"/>
                    </a:solidFill>
                  </a:tcPr>
                </a:tc>
                <a:extLst>
                  <a:ext uri="{0D108BD9-81ED-4DB2-BD59-A6C34878D82A}">
                    <a16:rowId xmlns:a16="http://schemas.microsoft.com/office/drawing/2014/main" val="10006"/>
                  </a:ext>
                </a:extLst>
              </a:tr>
            </a:tbl>
          </a:graphicData>
        </a:graphic>
      </p:graphicFrame>
    </p:spTree>
    <p:extLst>
      <p:ext uri="{BB962C8B-B14F-4D97-AF65-F5344CB8AC3E}">
        <p14:creationId xmlns:p14="http://schemas.microsoft.com/office/powerpoint/2010/main" val="3853891190"/>
      </p:ext>
    </p:extLst>
  </p:cSld>
  <p:clrMapOvr>
    <a:masterClrMapping/>
  </p:clrMapOvr>
  <p:transition>
    <p:pull dir="d"/>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524002" y="0"/>
            <a:ext cx="7620000" cy="6858000"/>
          </a:xfrm>
          <a:prstGeom prst="rect">
            <a:avLst/>
          </a:prstGeom>
          <a:gradFill flip="none" rotWithShape="1">
            <a:gsLst>
              <a:gs pos="0">
                <a:srgbClr val="0C1069"/>
              </a:gs>
              <a:gs pos="50000">
                <a:schemeClr val="accent1">
                  <a:shade val="67500"/>
                  <a:satMod val="115000"/>
                </a:schemeClr>
              </a:gs>
              <a:gs pos="100000">
                <a:schemeClr val="accent1">
                  <a:shade val="100000"/>
                  <a:satMod val="115000"/>
                </a:scheme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lIns="101882" tIns="50941" rIns="101882" bIns="50941" anchor="ctr"/>
          <a:lstStyle/>
          <a:p>
            <a:pPr algn="ctr" defTabSz="1018824" fontAlgn="auto">
              <a:spcBef>
                <a:spcPts val="0"/>
              </a:spcBef>
              <a:spcAft>
                <a:spcPts val="0"/>
              </a:spcAft>
              <a:defRPr/>
            </a:pPr>
            <a:endParaRPr lang="en-US">
              <a:latin typeface="Arial" pitchFamily="34" charset="0"/>
              <a:cs typeface="Arial" pitchFamily="34" charset="0"/>
            </a:endParaRPr>
          </a:p>
        </p:txBody>
      </p:sp>
      <p:pic>
        <p:nvPicPr>
          <p:cNvPr id="19460" name="Picture 6" descr="Phoenix Portrait Blue.jpg"/>
          <p:cNvPicPr>
            <a:picLocks/>
          </p:cNvPicPr>
          <p:nvPr/>
        </p:nvPicPr>
        <p:blipFill>
          <a:blip r:embed="rId3" cstate="print"/>
          <a:srcRect r="79967"/>
          <a:stretch>
            <a:fillRect/>
          </a:stretch>
        </p:blipFill>
        <p:spPr bwMode="auto">
          <a:xfrm>
            <a:off x="1" y="1083"/>
            <a:ext cx="1524001" cy="6858000"/>
          </a:xfrm>
          <a:prstGeom prst="rect">
            <a:avLst/>
          </a:prstGeom>
          <a:noFill/>
          <a:ln w="9525">
            <a:noFill/>
            <a:miter lim="800000"/>
            <a:headEnd/>
            <a:tailEnd/>
          </a:ln>
        </p:spPr>
      </p:pic>
      <p:sp>
        <p:nvSpPr>
          <p:cNvPr id="19462" name="Text Box 6"/>
          <p:cNvSpPr txBox="1">
            <a:spLocks noChangeArrowheads="1"/>
          </p:cNvSpPr>
          <p:nvPr/>
        </p:nvSpPr>
        <p:spPr bwMode="auto">
          <a:xfrm>
            <a:off x="2151530" y="1610591"/>
            <a:ext cx="6364941" cy="369332"/>
          </a:xfrm>
          <a:prstGeom prst="rect">
            <a:avLst/>
          </a:prstGeom>
          <a:noFill/>
          <a:ln w="9525">
            <a:noFill/>
            <a:miter lim="800000"/>
            <a:headEnd/>
            <a:tailEnd/>
          </a:ln>
          <a:effectLst/>
        </p:spPr>
        <p:txBody>
          <a:bodyPr>
            <a:spAutoFit/>
          </a:bodyPr>
          <a:lstStyle/>
          <a:p>
            <a:r>
              <a:rPr lang="en-US" dirty="0">
                <a:latin typeface="Arial" pitchFamily="34" charset="0"/>
                <a:cs typeface="Arial" pitchFamily="34" charset="0"/>
              </a:rPr>
              <a:t> </a:t>
            </a:r>
            <a:endParaRPr lang="en-US" sz="1800" dirty="0">
              <a:latin typeface="Arial" pitchFamily="34" charset="0"/>
              <a:cs typeface="Arial" pitchFamily="34" charset="0"/>
            </a:endParaRPr>
          </a:p>
        </p:txBody>
      </p:sp>
      <p:pic>
        <p:nvPicPr>
          <p:cNvPr id="7" name="Picture 6" descr="ccsis logo (Rectangular).jpg"/>
          <p:cNvPicPr>
            <a:picLocks noChangeAspect="1"/>
          </p:cNvPicPr>
          <p:nvPr/>
        </p:nvPicPr>
        <p:blipFill>
          <a:blip r:embed="rId4" cstate="print"/>
          <a:stretch>
            <a:fillRect/>
          </a:stretch>
        </p:blipFill>
        <p:spPr>
          <a:xfrm>
            <a:off x="6813177" y="6182591"/>
            <a:ext cx="2050284" cy="442013"/>
          </a:xfrm>
          <a:prstGeom prst="rect">
            <a:avLst/>
          </a:prstGeom>
        </p:spPr>
      </p:pic>
      <p:sp>
        <p:nvSpPr>
          <p:cNvPr id="9" name="Rectangle 3"/>
          <p:cNvSpPr txBox="1">
            <a:spLocks/>
          </p:cNvSpPr>
          <p:nvPr/>
        </p:nvSpPr>
        <p:spPr bwMode="auto">
          <a:xfrm>
            <a:off x="1524000" y="1110096"/>
            <a:ext cx="7620000" cy="5071954"/>
          </a:xfrm>
          <a:prstGeom prst="rect">
            <a:avLst/>
          </a:prstGeom>
          <a:noFill/>
          <a:ln w="9525">
            <a:noFill/>
            <a:miter lim="800000"/>
            <a:headEnd/>
            <a:tailEnd/>
          </a:ln>
        </p:spPr>
        <p:txBody>
          <a:bodyPr vert="horz" wrap="square" lIns="101882" tIns="50941" rIns="101882" bIns="50941" numCol="1" anchor="t" anchorCtr="0" compatLnSpc="1">
            <a:prstTxWarp prst="textNoShape">
              <a:avLst/>
            </a:prstTxWarp>
            <a:noAutofit/>
          </a:bodyPr>
          <a:lstStyle/>
          <a:p>
            <a:pPr marL="342900" indent="-342900">
              <a:buFont typeface="Arial" panose="020B0604020202020204" pitchFamily="34" charset="0"/>
              <a:buChar char="•"/>
            </a:pPr>
            <a:endParaRPr lang="en-US" sz="2200" dirty="0">
              <a:solidFill>
                <a:srgbClr val="FFC000"/>
              </a:solidFill>
              <a:latin typeface="Arial" pitchFamily="34" charset="0"/>
              <a:cs typeface="Arial" pitchFamily="34" charset="0"/>
            </a:endParaRPr>
          </a:p>
        </p:txBody>
      </p:sp>
      <p:sp>
        <p:nvSpPr>
          <p:cNvPr id="10" name="Title 1"/>
          <p:cNvSpPr>
            <a:spLocks noGrp="1"/>
          </p:cNvSpPr>
          <p:nvPr>
            <p:ph type="title"/>
          </p:nvPr>
        </p:nvSpPr>
        <p:spPr>
          <a:xfrm>
            <a:off x="1524002" y="381000"/>
            <a:ext cx="7619998" cy="609600"/>
          </a:xfrm>
        </p:spPr>
        <p:txBody>
          <a:bodyPr>
            <a:normAutofit fontScale="90000"/>
          </a:bodyPr>
          <a:lstStyle/>
          <a:p>
            <a:pPr>
              <a:tabLst>
                <a:tab pos="5092700" algn="r"/>
                <a:tab pos="6051550" algn="r"/>
              </a:tabLst>
            </a:pPr>
            <a:r>
              <a:rPr lang="en-US" dirty="0"/>
              <a:t>Top Ten SCRM BOK Elements to NICE KSAs</a:t>
            </a:r>
          </a:p>
        </p:txBody>
      </p:sp>
      <p:pic>
        <p:nvPicPr>
          <p:cNvPr id="2" name="Picture 1">
            <a:extLst>
              <a:ext uri="{FF2B5EF4-FFF2-40B4-BE49-F238E27FC236}">
                <a16:creationId xmlns:a16="http://schemas.microsoft.com/office/drawing/2014/main" id="{331047CD-AAF6-469D-A455-E1A51F35AE59}"/>
              </a:ext>
            </a:extLst>
          </p:cNvPr>
          <p:cNvPicPr>
            <a:picLocks noChangeAspect="1"/>
          </p:cNvPicPr>
          <p:nvPr/>
        </p:nvPicPr>
        <p:blipFill>
          <a:blip r:embed="rId5"/>
          <a:stretch>
            <a:fillRect/>
          </a:stretch>
        </p:blipFill>
        <p:spPr>
          <a:xfrm>
            <a:off x="901494" y="1370517"/>
            <a:ext cx="8242506" cy="4657748"/>
          </a:xfrm>
          <a:prstGeom prst="rect">
            <a:avLst/>
          </a:prstGeom>
        </p:spPr>
      </p:pic>
    </p:spTree>
    <p:extLst>
      <p:ext uri="{BB962C8B-B14F-4D97-AF65-F5344CB8AC3E}">
        <p14:creationId xmlns:p14="http://schemas.microsoft.com/office/powerpoint/2010/main" val="1772030945"/>
      </p:ext>
    </p:extLst>
  </p:cSld>
  <p:clrMapOvr>
    <a:masterClrMapping/>
  </p:clrMapOvr>
  <p:transition>
    <p:pull dir="d"/>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FD5A39DD-BD88-46DB-896B-CDB1A8CCA465}"/>
              </a:ext>
            </a:extLst>
          </p:cNvPr>
          <p:cNvSpPr/>
          <p:nvPr/>
        </p:nvSpPr>
        <p:spPr>
          <a:xfrm>
            <a:off x="1676400" y="1447800"/>
            <a:ext cx="7391400" cy="4734791"/>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p:cNvSpPr/>
          <p:nvPr/>
        </p:nvSpPr>
        <p:spPr>
          <a:xfrm>
            <a:off x="1524002" y="0"/>
            <a:ext cx="7620000" cy="6858000"/>
          </a:xfrm>
          <a:prstGeom prst="rect">
            <a:avLst/>
          </a:prstGeom>
          <a:gradFill flip="none" rotWithShape="1">
            <a:gsLst>
              <a:gs pos="0">
                <a:srgbClr val="0C1069"/>
              </a:gs>
              <a:gs pos="50000">
                <a:schemeClr val="accent1">
                  <a:shade val="67500"/>
                  <a:satMod val="115000"/>
                </a:schemeClr>
              </a:gs>
              <a:gs pos="100000">
                <a:schemeClr val="accent1">
                  <a:shade val="100000"/>
                  <a:satMod val="115000"/>
                </a:scheme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lIns="101882" tIns="50941" rIns="101882" bIns="50941" anchor="ctr"/>
          <a:lstStyle/>
          <a:p>
            <a:pPr algn="ctr" defTabSz="1018824" fontAlgn="auto">
              <a:spcBef>
                <a:spcPts val="0"/>
              </a:spcBef>
              <a:spcAft>
                <a:spcPts val="0"/>
              </a:spcAft>
              <a:defRPr/>
            </a:pPr>
            <a:endParaRPr lang="en-US">
              <a:latin typeface="Arial" pitchFamily="34" charset="0"/>
              <a:cs typeface="Arial" pitchFamily="34" charset="0"/>
            </a:endParaRPr>
          </a:p>
        </p:txBody>
      </p:sp>
      <p:pic>
        <p:nvPicPr>
          <p:cNvPr id="19460" name="Picture 6" descr="Phoenix Portrait Blue.jpg"/>
          <p:cNvPicPr>
            <a:picLocks/>
          </p:cNvPicPr>
          <p:nvPr/>
        </p:nvPicPr>
        <p:blipFill>
          <a:blip r:embed="rId3" cstate="print"/>
          <a:srcRect r="79967"/>
          <a:stretch>
            <a:fillRect/>
          </a:stretch>
        </p:blipFill>
        <p:spPr bwMode="auto">
          <a:xfrm>
            <a:off x="1" y="1083"/>
            <a:ext cx="1524001" cy="6858000"/>
          </a:xfrm>
          <a:prstGeom prst="rect">
            <a:avLst/>
          </a:prstGeom>
          <a:noFill/>
          <a:ln w="9525">
            <a:noFill/>
            <a:miter lim="800000"/>
            <a:headEnd/>
            <a:tailEnd/>
          </a:ln>
        </p:spPr>
      </p:pic>
      <p:sp>
        <p:nvSpPr>
          <p:cNvPr id="19462" name="Text Box 6"/>
          <p:cNvSpPr txBox="1">
            <a:spLocks noChangeArrowheads="1"/>
          </p:cNvSpPr>
          <p:nvPr/>
        </p:nvSpPr>
        <p:spPr bwMode="auto">
          <a:xfrm>
            <a:off x="2151530" y="1610591"/>
            <a:ext cx="6364941" cy="369332"/>
          </a:xfrm>
          <a:prstGeom prst="rect">
            <a:avLst/>
          </a:prstGeom>
          <a:noFill/>
          <a:ln w="9525">
            <a:noFill/>
            <a:miter lim="800000"/>
            <a:headEnd/>
            <a:tailEnd/>
          </a:ln>
          <a:effectLst/>
        </p:spPr>
        <p:txBody>
          <a:bodyPr>
            <a:spAutoFit/>
          </a:bodyPr>
          <a:lstStyle/>
          <a:p>
            <a:r>
              <a:rPr lang="en-US" dirty="0">
                <a:latin typeface="Arial" pitchFamily="34" charset="0"/>
                <a:cs typeface="Arial" pitchFamily="34" charset="0"/>
              </a:rPr>
              <a:t> </a:t>
            </a:r>
            <a:endParaRPr lang="en-US" sz="1800" dirty="0">
              <a:latin typeface="Arial" pitchFamily="34" charset="0"/>
              <a:cs typeface="Arial" pitchFamily="34" charset="0"/>
            </a:endParaRPr>
          </a:p>
        </p:txBody>
      </p:sp>
      <p:pic>
        <p:nvPicPr>
          <p:cNvPr id="7" name="Picture 6" descr="ccsis logo (Rectangular).jpg"/>
          <p:cNvPicPr>
            <a:picLocks noChangeAspect="1"/>
          </p:cNvPicPr>
          <p:nvPr/>
        </p:nvPicPr>
        <p:blipFill>
          <a:blip r:embed="rId4" cstate="print"/>
          <a:stretch>
            <a:fillRect/>
          </a:stretch>
        </p:blipFill>
        <p:spPr>
          <a:xfrm>
            <a:off x="6813177" y="6182591"/>
            <a:ext cx="2050284" cy="442013"/>
          </a:xfrm>
          <a:prstGeom prst="rect">
            <a:avLst/>
          </a:prstGeom>
        </p:spPr>
      </p:pic>
      <p:sp>
        <p:nvSpPr>
          <p:cNvPr id="10" name="Title 1"/>
          <p:cNvSpPr>
            <a:spLocks noGrp="1"/>
          </p:cNvSpPr>
          <p:nvPr>
            <p:ph type="title"/>
          </p:nvPr>
        </p:nvSpPr>
        <p:spPr>
          <a:xfrm>
            <a:off x="1524002" y="381000"/>
            <a:ext cx="7619998" cy="609600"/>
          </a:xfrm>
        </p:spPr>
        <p:txBody>
          <a:bodyPr>
            <a:normAutofit fontScale="90000"/>
          </a:bodyPr>
          <a:lstStyle/>
          <a:p>
            <a:pPr>
              <a:tabLst>
                <a:tab pos="5092700" algn="r"/>
                <a:tab pos="6051550" algn="r"/>
              </a:tabLst>
            </a:pPr>
            <a:r>
              <a:rPr lang="en-US" dirty="0"/>
              <a:t>Percent of SCRM BOK Mapped to NICE KSAs</a:t>
            </a:r>
          </a:p>
        </p:txBody>
      </p:sp>
      <p:sp>
        <p:nvSpPr>
          <p:cNvPr id="8" name="Rectangle 7">
            <a:extLst>
              <a:ext uri="{FF2B5EF4-FFF2-40B4-BE49-F238E27FC236}">
                <a16:creationId xmlns:a16="http://schemas.microsoft.com/office/drawing/2014/main" id="{278D9D09-7DB6-4AE3-A8DB-86C51ECD3198}"/>
              </a:ext>
            </a:extLst>
          </p:cNvPr>
          <p:cNvSpPr/>
          <p:nvPr/>
        </p:nvSpPr>
        <p:spPr>
          <a:xfrm>
            <a:off x="1905000" y="1567124"/>
            <a:ext cx="6958461" cy="4382071"/>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a:extLst>
              <a:ext uri="{FF2B5EF4-FFF2-40B4-BE49-F238E27FC236}">
                <a16:creationId xmlns:a16="http://schemas.microsoft.com/office/drawing/2014/main" id="{AB110E68-FC2D-440E-81C2-4A50E6C648E6}"/>
              </a:ext>
            </a:extLst>
          </p:cNvPr>
          <p:cNvPicPr>
            <a:picLocks noChangeAspect="1"/>
          </p:cNvPicPr>
          <p:nvPr/>
        </p:nvPicPr>
        <p:blipFill>
          <a:blip r:embed="rId5"/>
          <a:stretch>
            <a:fillRect/>
          </a:stretch>
        </p:blipFill>
        <p:spPr>
          <a:xfrm>
            <a:off x="1940169" y="1632954"/>
            <a:ext cx="6663305" cy="4124902"/>
          </a:xfrm>
          <a:prstGeom prst="rect">
            <a:avLst/>
          </a:prstGeom>
        </p:spPr>
      </p:pic>
    </p:spTree>
    <p:extLst>
      <p:ext uri="{BB962C8B-B14F-4D97-AF65-F5344CB8AC3E}">
        <p14:creationId xmlns:p14="http://schemas.microsoft.com/office/powerpoint/2010/main" val="2123147183"/>
      </p:ext>
    </p:extLst>
  </p:cSld>
  <p:clrMapOvr>
    <a:masterClrMapping/>
  </p:clrMapOvr>
  <p:transition>
    <p:pull dir="d"/>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524002" y="0"/>
            <a:ext cx="7620000" cy="6858000"/>
          </a:xfrm>
          <a:prstGeom prst="rect">
            <a:avLst/>
          </a:prstGeom>
          <a:gradFill flip="none" rotWithShape="1">
            <a:gsLst>
              <a:gs pos="0">
                <a:srgbClr val="0C1069"/>
              </a:gs>
              <a:gs pos="50000">
                <a:schemeClr val="accent1">
                  <a:shade val="67500"/>
                  <a:satMod val="115000"/>
                </a:schemeClr>
              </a:gs>
              <a:gs pos="100000">
                <a:schemeClr val="accent1">
                  <a:shade val="100000"/>
                  <a:satMod val="115000"/>
                </a:scheme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lIns="101882" tIns="50941" rIns="101882" bIns="50941" anchor="ctr"/>
          <a:lstStyle/>
          <a:p>
            <a:pPr algn="ctr" defTabSz="1018824" fontAlgn="auto">
              <a:spcBef>
                <a:spcPts val="0"/>
              </a:spcBef>
              <a:spcAft>
                <a:spcPts val="0"/>
              </a:spcAft>
              <a:defRPr/>
            </a:pPr>
            <a:endParaRPr lang="en-US">
              <a:latin typeface="Arial" pitchFamily="34" charset="0"/>
              <a:cs typeface="Arial" pitchFamily="34" charset="0"/>
            </a:endParaRPr>
          </a:p>
        </p:txBody>
      </p:sp>
      <p:pic>
        <p:nvPicPr>
          <p:cNvPr id="19460" name="Picture 6" descr="Phoenix Portrait Blue.jpg"/>
          <p:cNvPicPr>
            <a:picLocks/>
          </p:cNvPicPr>
          <p:nvPr/>
        </p:nvPicPr>
        <p:blipFill>
          <a:blip r:embed="rId3" cstate="print"/>
          <a:srcRect r="79967"/>
          <a:stretch>
            <a:fillRect/>
          </a:stretch>
        </p:blipFill>
        <p:spPr bwMode="auto">
          <a:xfrm>
            <a:off x="1" y="1083"/>
            <a:ext cx="1524001" cy="6858000"/>
          </a:xfrm>
          <a:prstGeom prst="rect">
            <a:avLst/>
          </a:prstGeom>
          <a:noFill/>
          <a:ln w="9525">
            <a:noFill/>
            <a:miter lim="800000"/>
            <a:headEnd/>
            <a:tailEnd/>
          </a:ln>
        </p:spPr>
      </p:pic>
      <p:sp>
        <p:nvSpPr>
          <p:cNvPr id="19462" name="Text Box 6"/>
          <p:cNvSpPr txBox="1">
            <a:spLocks noChangeArrowheads="1"/>
          </p:cNvSpPr>
          <p:nvPr/>
        </p:nvSpPr>
        <p:spPr bwMode="auto">
          <a:xfrm>
            <a:off x="2151530" y="1610591"/>
            <a:ext cx="6364941" cy="369332"/>
          </a:xfrm>
          <a:prstGeom prst="rect">
            <a:avLst/>
          </a:prstGeom>
          <a:noFill/>
          <a:ln w="9525">
            <a:noFill/>
            <a:miter lim="800000"/>
            <a:headEnd/>
            <a:tailEnd/>
          </a:ln>
          <a:effectLst/>
        </p:spPr>
        <p:txBody>
          <a:bodyPr>
            <a:spAutoFit/>
          </a:bodyPr>
          <a:lstStyle/>
          <a:p>
            <a:r>
              <a:rPr lang="en-US" dirty="0">
                <a:latin typeface="Arial" pitchFamily="34" charset="0"/>
                <a:cs typeface="Arial" pitchFamily="34" charset="0"/>
              </a:rPr>
              <a:t> </a:t>
            </a:r>
            <a:endParaRPr lang="en-US" sz="1800" dirty="0">
              <a:latin typeface="Arial" pitchFamily="34" charset="0"/>
              <a:cs typeface="Arial" pitchFamily="34" charset="0"/>
            </a:endParaRPr>
          </a:p>
        </p:txBody>
      </p:sp>
      <p:pic>
        <p:nvPicPr>
          <p:cNvPr id="7" name="Picture 6" descr="ccsis logo (Rectangular).jpg"/>
          <p:cNvPicPr>
            <a:picLocks noChangeAspect="1"/>
          </p:cNvPicPr>
          <p:nvPr/>
        </p:nvPicPr>
        <p:blipFill>
          <a:blip r:embed="rId4" cstate="print"/>
          <a:stretch>
            <a:fillRect/>
          </a:stretch>
        </p:blipFill>
        <p:spPr>
          <a:xfrm>
            <a:off x="6813177" y="6182591"/>
            <a:ext cx="2050284" cy="442013"/>
          </a:xfrm>
          <a:prstGeom prst="rect">
            <a:avLst/>
          </a:prstGeom>
        </p:spPr>
      </p:pic>
      <p:sp>
        <p:nvSpPr>
          <p:cNvPr id="10" name="Title 1"/>
          <p:cNvSpPr>
            <a:spLocks noGrp="1"/>
          </p:cNvSpPr>
          <p:nvPr>
            <p:ph type="title"/>
          </p:nvPr>
        </p:nvSpPr>
        <p:spPr>
          <a:xfrm>
            <a:off x="1524002" y="381000"/>
            <a:ext cx="7619998" cy="609600"/>
          </a:xfrm>
        </p:spPr>
        <p:txBody>
          <a:bodyPr/>
          <a:lstStyle/>
          <a:p>
            <a:pPr>
              <a:tabLst>
                <a:tab pos="5092700" algn="r"/>
                <a:tab pos="6051550" algn="r"/>
              </a:tabLst>
            </a:pPr>
            <a:r>
              <a:rPr lang="en-US" dirty="0"/>
              <a:t>SCRM Areas Not Mapped to NICE</a:t>
            </a:r>
          </a:p>
        </p:txBody>
      </p:sp>
      <p:sp>
        <p:nvSpPr>
          <p:cNvPr id="2" name="Rectangle 1">
            <a:extLst>
              <a:ext uri="{FF2B5EF4-FFF2-40B4-BE49-F238E27FC236}">
                <a16:creationId xmlns:a16="http://schemas.microsoft.com/office/drawing/2014/main" id="{5F035944-0B0A-40E2-9549-424FCE9B3302}"/>
              </a:ext>
            </a:extLst>
          </p:cNvPr>
          <p:cNvSpPr/>
          <p:nvPr/>
        </p:nvSpPr>
        <p:spPr>
          <a:xfrm>
            <a:off x="1752600" y="1371600"/>
            <a:ext cx="7110861" cy="4648200"/>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11" name="Chart 10">
            <a:extLst>
              <a:ext uri="{FF2B5EF4-FFF2-40B4-BE49-F238E27FC236}">
                <a16:creationId xmlns:a16="http://schemas.microsoft.com/office/drawing/2014/main" id="{C077AE2E-6015-4C42-999A-9AB858833378}"/>
              </a:ext>
            </a:extLst>
          </p:cNvPr>
          <p:cNvGraphicFramePr/>
          <p:nvPr>
            <p:extLst>
              <p:ext uri="{D42A27DB-BD31-4B8C-83A1-F6EECF244321}">
                <p14:modId xmlns:p14="http://schemas.microsoft.com/office/powerpoint/2010/main" val="426352204"/>
              </p:ext>
            </p:extLst>
          </p:nvPr>
        </p:nvGraphicFramePr>
        <p:xfrm>
          <a:off x="2209801" y="1893526"/>
          <a:ext cx="6248400" cy="3505200"/>
        </p:xfrm>
        <a:graphic>
          <a:graphicData uri="http://schemas.openxmlformats.org/drawingml/2006/chart">
            <c:chart xmlns:c="http://schemas.openxmlformats.org/drawingml/2006/chart" xmlns:r="http://schemas.openxmlformats.org/officeDocument/2006/relationships" r:id="rId5"/>
          </a:graphicData>
        </a:graphic>
      </p:graphicFrame>
    </p:spTree>
    <p:extLst>
      <p:ext uri="{BB962C8B-B14F-4D97-AF65-F5344CB8AC3E}">
        <p14:creationId xmlns:p14="http://schemas.microsoft.com/office/powerpoint/2010/main" val="2998282814"/>
      </p:ext>
    </p:extLst>
  </p:cSld>
  <p:clrMapOvr>
    <a:masterClrMapping/>
  </p:clrMapOvr>
  <p:transition>
    <p:pull dir="d"/>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931148" y="0"/>
            <a:ext cx="7212853" cy="6858000"/>
          </a:xfrm>
          <a:prstGeom prst="rect">
            <a:avLst/>
          </a:prstGeom>
          <a:gradFill flip="none" rotWithShape="1">
            <a:gsLst>
              <a:gs pos="0">
                <a:srgbClr val="0C1069"/>
              </a:gs>
              <a:gs pos="50000">
                <a:schemeClr val="accent1">
                  <a:shade val="67500"/>
                  <a:satMod val="115000"/>
                </a:schemeClr>
              </a:gs>
              <a:gs pos="100000">
                <a:schemeClr val="accent1">
                  <a:shade val="100000"/>
                  <a:satMod val="115000"/>
                </a:scheme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lIns="101882" tIns="50941" rIns="101882" bIns="50941" anchor="ctr"/>
          <a:lstStyle/>
          <a:p>
            <a:pPr marL="0" marR="0" lvl="0" indent="0" algn="ctr" defTabSz="1018824"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pic>
        <p:nvPicPr>
          <p:cNvPr id="19460" name="Picture 6" descr="Phoenix Portrait Blue.jpg"/>
          <p:cNvPicPr>
            <a:picLocks/>
          </p:cNvPicPr>
          <p:nvPr/>
        </p:nvPicPr>
        <p:blipFill>
          <a:blip r:embed="rId3" cstate="print"/>
          <a:srcRect r="79967"/>
          <a:stretch>
            <a:fillRect/>
          </a:stretch>
        </p:blipFill>
        <p:spPr bwMode="auto">
          <a:xfrm>
            <a:off x="0" y="1083"/>
            <a:ext cx="1919941" cy="6858000"/>
          </a:xfrm>
          <a:prstGeom prst="rect">
            <a:avLst/>
          </a:prstGeom>
          <a:noFill/>
          <a:ln w="9525">
            <a:noFill/>
            <a:miter lim="800000"/>
            <a:headEnd/>
            <a:tailEnd/>
          </a:ln>
        </p:spPr>
      </p:pic>
      <p:sp>
        <p:nvSpPr>
          <p:cNvPr id="19462" name="Text Box 6"/>
          <p:cNvSpPr txBox="1">
            <a:spLocks noChangeArrowheads="1"/>
          </p:cNvSpPr>
          <p:nvPr/>
        </p:nvSpPr>
        <p:spPr bwMode="auto">
          <a:xfrm>
            <a:off x="2151530" y="1610591"/>
            <a:ext cx="6364941" cy="369332"/>
          </a:xfrm>
          <a:prstGeom prst="rect">
            <a:avLst/>
          </a:prstGeom>
          <a:noFill/>
          <a:ln w="9525">
            <a:noFill/>
            <a:miter lim="800000"/>
            <a:headEnd/>
            <a:tailEnd/>
          </a:ln>
          <a:effectLst/>
        </p:spPr>
        <p:txBody>
          <a:bodyPr>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a:ea typeface="+mn-ea"/>
                <a:cs typeface="+mn-cs"/>
              </a:rPr>
              <a:t> </a:t>
            </a:r>
          </a:p>
        </p:txBody>
      </p:sp>
      <p:pic>
        <p:nvPicPr>
          <p:cNvPr id="7" name="Picture 6" descr="ccsis logo (Rectangular).jpg"/>
          <p:cNvPicPr>
            <a:picLocks noChangeAspect="1"/>
          </p:cNvPicPr>
          <p:nvPr/>
        </p:nvPicPr>
        <p:blipFill>
          <a:blip r:embed="rId4" cstate="print"/>
          <a:stretch>
            <a:fillRect/>
          </a:stretch>
        </p:blipFill>
        <p:spPr>
          <a:xfrm>
            <a:off x="6813177" y="6182591"/>
            <a:ext cx="2050284" cy="442013"/>
          </a:xfrm>
          <a:prstGeom prst="rect">
            <a:avLst/>
          </a:prstGeom>
        </p:spPr>
      </p:pic>
      <p:sp>
        <p:nvSpPr>
          <p:cNvPr id="9" name="Rectangle 3"/>
          <p:cNvSpPr txBox="1">
            <a:spLocks/>
          </p:cNvSpPr>
          <p:nvPr/>
        </p:nvSpPr>
        <p:spPr bwMode="auto">
          <a:xfrm>
            <a:off x="2110815" y="2046549"/>
            <a:ext cx="6853518" cy="2057398"/>
          </a:xfrm>
          <a:prstGeom prst="rect">
            <a:avLst/>
          </a:prstGeom>
          <a:noFill/>
          <a:ln w="9525">
            <a:noFill/>
            <a:miter lim="800000"/>
            <a:headEnd/>
            <a:tailEnd/>
          </a:ln>
        </p:spPr>
        <p:txBody>
          <a:bodyPr vert="horz" wrap="square" lIns="101882" tIns="50941" rIns="101882" bIns="50941" numCol="1" anchor="t" anchorCtr="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3600" b="0" i="0" u="none" strike="noStrike" kern="1200" cap="none" spc="0" normalizeH="0" baseline="0" noProof="0" dirty="0">
                <a:ln>
                  <a:noFill/>
                </a:ln>
                <a:solidFill>
                  <a:srgbClr val="FFC000"/>
                </a:solidFill>
                <a:effectLst/>
                <a:uLnTx/>
                <a:uFillTx/>
                <a:latin typeface="Arial" pitchFamily="34" charset="0"/>
                <a:ea typeface="+mn-ea"/>
                <a:cs typeface="Arial" pitchFamily="34" charset="0"/>
              </a:rPr>
              <a:t>Questions?</a:t>
            </a:r>
          </a:p>
        </p:txBody>
      </p:sp>
      <p:pic>
        <p:nvPicPr>
          <p:cNvPr id="11" name="Picture 10">
            <a:extLst>
              <a:ext uri="{FF2B5EF4-FFF2-40B4-BE49-F238E27FC236}">
                <a16:creationId xmlns:a16="http://schemas.microsoft.com/office/drawing/2014/main" id="{E8742284-95F8-455B-A5E4-421FE1DE4240}"/>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031109" y="6227626"/>
            <a:ext cx="1831765" cy="351942"/>
          </a:xfrm>
          <a:prstGeom prst="rect">
            <a:avLst/>
          </a:prstGeom>
        </p:spPr>
      </p:pic>
    </p:spTree>
    <p:extLst>
      <p:ext uri="{BB962C8B-B14F-4D97-AF65-F5344CB8AC3E}">
        <p14:creationId xmlns:p14="http://schemas.microsoft.com/office/powerpoint/2010/main" val="2016215568"/>
      </p:ext>
    </p:extLst>
  </p:cSld>
  <p:clrMapOvr>
    <a:masterClrMapping/>
  </p:clrMapOvr>
  <p:transition>
    <p:pull dir="d"/>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524001" y="0"/>
            <a:ext cx="7619999" cy="6858000"/>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lIns="101882" tIns="50941" rIns="101882" bIns="50941" anchor="ctr"/>
          <a:lstStyle/>
          <a:p>
            <a:pPr marL="0" marR="0" lvl="0" indent="0" algn="ctr" defTabSz="1018824"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Arial" pitchFamily="34" charset="0"/>
              <a:ea typeface="+mn-ea"/>
              <a:cs typeface="Arial" pitchFamily="34" charset="0"/>
            </a:endParaRPr>
          </a:p>
        </p:txBody>
      </p:sp>
      <p:pic>
        <p:nvPicPr>
          <p:cNvPr id="19460" name="Picture 6" descr="Phoenix Portrait Blue.jpg"/>
          <p:cNvPicPr>
            <a:picLocks/>
          </p:cNvPicPr>
          <p:nvPr/>
        </p:nvPicPr>
        <p:blipFill>
          <a:blip r:embed="rId3" cstate="print"/>
          <a:srcRect r="79967"/>
          <a:stretch>
            <a:fillRect/>
          </a:stretch>
        </p:blipFill>
        <p:spPr bwMode="auto">
          <a:xfrm>
            <a:off x="0" y="0"/>
            <a:ext cx="1524001" cy="6858000"/>
          </a:xfrm>
          <a:prstGeom prst="rect">
            <a:avLst/>
          </a:prstGeom>
          <a:noFill/>
          <a:ln w="9525">
            <a:noFill/>
            <a:miter lim="800000"/>
            <a:headEnd/>
            <a:tailEnd/>
          </a:ln>
        </p:spPr>
      </p:pic>
      <p:sp>
        <p:nvSpPr>
          <p:cNvPr id="19462" name="Text Box 6"/>
          <p:cNvSpPr txBox="1">
            <a:spLocks noChangeArrowheads="1"/>
          </p:cNvSpPr>
          <p:nvPr/>
        </p:nvSpPr>
        <p:spPr bwMode="auto">
          <a:xfrm>
            <a:off x="2151530" y="1609508"/>
            <a:ext cx="6364941" cy="369332"/>
          </a:xfrm>
          <a:prstGeom prst="rect">
            <a:avLst/>
          </a:prstGeom>
          <a:noFill/>
          <a:ln w="9525">
            <a:noFill/>
            <a:miter lim="800000"/>
            <a:headEnd/>
            <a:tailEnd/>
          </a:ln>
          <a:effectLst/>
        </p:spPr>
        <p:txBody>
          <a:bodyPr>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Arial" pitchFamily="34" charset="0"/>
                <a:ea typeface="+mn-ea"/>
                <a:cs typeface="Arial" pitchFamily="34" charset="0"/>
              </a:rPr>
              <a:t> </a:t>
            </a:r>
          </a:p>
        </p:txBody>
      </p:sp>
      <p:pic>
        <p:nvPicPr>
          <p:cNvPr id="7" name="Picture 6" descr="ccsis logo (Rectangular).jpg"/>
          <p:cNvPicPr>
            <a:picLocks noChangeAspect="1"/>
          </p:cNvPicPr>
          <p:nvPr/>
        </p:nvPicPr>
        <p:blipFill>
          <a:blip r:embed="rId4" cstate="print"/>
          <a:stretch>
            <a:fillRect/>
          </a:stretch>
        </p:blipFill>
        <p:spPr>
          <a:xfrm>
            <a:off x="6813177" y="6181508"/>
            <a:ext cx="2050284" cy="442013"/>
          </a:xfrm>
          <a:prstGeom prst="rect">
            <a:avLst/>
          </a:prstGeom>
        </p:spPr>
      </p:pic>
      <p:sp>
        <p:nvSpPr>
          <p:cNvPr id="10" name="TextBox 9">
            <a:extLst>
              <a:ext uri="{FF2B5EF4-FFF2-40B4-BE49-F238E27FC236}">
                <a16:creationId xmlns:a16="http://schemas.microsoft.com/office/drawing/2014/main" id="{08741645-20D9-4DFD-801B-E7DC03D7E303}"/>
              </a:ext>
            </a:extLst>
          </p:cNvPr>
          <p:cNvSpPr txBox="1"/>
          <p:nvPr/>
        </p:nvSpPr>
        <p:spPr>
          <a:xfrm>
            <a:off x="1524001" y="986694"/>
            <a:ext cx="7619999" cy="595319"/>
          </a:xfrm>
          <a:prstGeom prst="rect">
            <a:avLst/>
          </a:prstGeom>
          <a:noFill/>
        </p:spPr>
        <p:txBody>
          <a:bodyPr wrap="square" lIns="101882" tIns="50941" rIns="101882" bIns="50941">
            <a:spAutoFit/>
          </a:bodyPr>
          <a:lstStyle/>
          <a:p>
            <a:pPr marL="0" marR="0" lvl="0" indent="0" algn="ctr" defTabSz="914400" rtl="0" eaLnBrk="1" fontAlgn="auto" latinLnBrk="0" hangingPunct="1">
              <a:lnSpc>
                <a:spcPct val="100000"/>
              </a:lnSpc>
              <a:spcBef>
                <a:spcPts val="0"/>
              </a:spcBef>
              <a:spcAft>
                <a:spcPts val="0"/>
              </a:spcAft>
              <a:buClrTx/>
              <a:buSzTx/>
              <a:buFontTx/>
              <a:buNone/>
              <a:tabLst>
                <a:tab pos="5092700" algn="r"/>
                <a:tab pos="6051550" algn="r"/>
              </a:tabLst>
              <a:defRPr/>
            </a:pPr>
            <a:r>
              <a:rPr kumimoji="0" lang="en-US" sz="3200" b="1" i="0" u="none" strike="noStrike" kern="1200" cap="none" spc="0" normalizeH="0" baseline="0" noProof="0" dirty="0">
                <a:ln>
                  <a:noFill/>
                </a:ln>
                <a:solidFill>
                  <a:srgbClr val="4F81BD"/>
                </a:solidFill>
                <a:effectLst/>
                <a:uLnTx/>
                <a:uFillTx/>
                <a:latin typeface="Arial" pitchFamily="34" charset="0"/>
                <a:ea typeface="+mn-ea"/>
                <a:cs typeface="Arial" pitchFamily="34" charset="0"/>
              </a:rPr>
              <a:t>Secure Acquisition </a:t>
            </a:r>
          </a:p>
        </p:txBody>
      </p:sp>
      <p:sp>
        <p:nvSpPr>
          <p:cNvPr id="11" name="Rectangle 3">
            <a:extLst>
              <a:ext uri="{FF2B5EF4-FFF2-40B4-BE49-F238E27FC236}">
                <a16:creationId xmlns:a16="http://schemas.microsoft.com/office/drawing/2014/main" id="{0F53CE62-3171-4E12-8F3B-44D192BE173F}"/>
              </a:ext>
            </a:extLst>
          </p:cNvPr>
          <p:cNvSpPr txBox="1">
            <a:spLocks/>
          </p:cNvSpPr>
          <p:nvPr/>
        </p:nvSpPr>
        <p:spPr bwMode="auto">
          <a:xfrm>
            <a:off x="1524001" y="1553935"/>
            <a:ext cx="7619999" cy="1663396"/>
          </a:xfrm>
          <a:prstGeom prst="rect">
            <a:avLst/>
          </a:prstGeom>
          <a:noFill/>
          <a:ln w="9525">
            <a:noFill/>
            <a:miter lim="800000"/>
            <a:headEnd/>
            <a:tailEnd/>
          </a:ln>
        </p:spPr>
        <p:txBody>
          <a:bodyPr vert="horz" wrap="square" lIns="101882" tIns="50941" rIns="101882" bIns="50941" numCol="1" anchor="t" anchorCtr="0" compatLnSpc="1">
            <a:prstTxWarp prst="textNoShape">
              <a:avLst/>
            </a:prstTxWarp>
            <a:normAutofit fontScale="85000" lnSpcReduction="20000"/>
          </a:bodyPr>
          <a:lstStyle/>
          <a:p>
            <a:pPr marL="381000" marR="0" lvl="0" indent="-381000" algn="ctr" defTabSz="914400" rtl="0" eaLnBrk="1" fontAlgn="auto" latinLnBrk="0" hangingPunct="1">
              <a:lnSpc>
                <a:spcPct val="100000"/>
              </a:lnSpc>
              <a:spcBef>
                <a:spcPct val="20000"/>
              </a:spcBef>
              <a:spcAft>
                <a:spcPts val="0"/>
              </a:spcAft>
              <a:buClrTx/>
              <a:buSzTx/>
              <a:buFontTx/>
              <a:buNone/>
              <a:tabLst/>
              <a:defRPr/>
            </a:pPr>
            <a:r>
              <a:rPr kumimoji="0" lang="en-US" sz="3300" b="0" i="0" u="none" strike="noStrike" kern="1200" cap="none" spc="0" normalizeH="0" baseline="0" noProof="0" dirty="0">
                <a:ln>
                  <a:noFill/>
                </a:ln>
                <a:solidFill>
                  <a:prstClr val="white"/>
                </a:solidFill>
                <a:effectLst/>
                <a:uLnTx/>
                <a:uFillTx/>
                <a:latin typeface="Arial" pitchFamily="34" charset="0"/>
                <a:ea typeface="+mn-ea"/>
                <a:cs typeface="Arial" pitchFamily="34" charset="0"/>
              </a:rPr>
              <a:t>Ensuring the Acquisition of Secure Software</a:t>
            </a:r>
          </a:p>
          <a:p>
            <a:pPr marL="381000" marR="0" lvl="0" indent="-381000" algn="ctr" defTabSz="914400" rtl="0" eaLnBrk="1" fontAlgn="auto" latinLnBrk="0" hangingPunct="1">
              <a:lnSpc>
                <a:spcPct val="100000"/>
              </a:lnSpc>
              <a:spcBef>
                <a:spcPct val="20000"/>
              </a:spcBef>
              <a:spcAft>
                <a:spcPts val="0"/>
              </a:spcAft>
              <a:buClrTx/>
              <a:buSzTx/>
              <a:buFontTx/>
              <a:buNone/>
              <a:tabLst/>
              <a:defRPr/>
            </a:pPr>
            <a:endParaRPr kumimoji="0" lang="en-US" sz="3300" b="0" i="0" u="none" strike="noStrike" kern="1200" cap="none" spc="0" normalizeH="0" baseline="0" noProof="0" dirty="0">
              <a:ln>
                <a:noFill/>
              </a:ln>
              <a:solidFill>
                <a:prstClr val="white"/>
              </a:solidFill>
              <a:effectLst/>
              <a:uLnTx/>
              <a:uFillTx/>
              <a:latin typeface="Arial" pitchFamily="34" charset="0"/>
              <a:ea typeface="+mn-ea"/>
              <a:cs typeface="Arial" pitchFamily="34" charset="0"/>
            </a:endParaRPr>
          </a:p>
          <a:p>
            <a:pPr marL="381000" marR="0" lvl="0" indent="-381000" algn="ctr" defTabSz="914400" rtl="0" eaLnBrk="1" fontAlgn="auto" latinLnBrk="0" hangingPunct="1">
              <a:lnSpc>
                <a:spcPct val="100000"/>
              </a:lnSpc>
              <a:spcBef>
                <a:spcPct val="20000"/>
              </a:spcBef>
              <a:spcAft>
                <a:spcPts val="0"/>
              </a:spcAft>
              <a:buClrTx/>
              <a:buSzTx/>
              <a:buFontTx/>
              <a:buNone/>
              <a:tabLst/>
              <a:defRPr/>
            </a:pPr>
            <a:r>
              <a:rPr kumimoji="0" lang="en-US" sz="3300" b="1" i="0" u="none" strike="noStrike" kern="1200" cap="none" spc="0" normalizeH="0" baseline="0" noProof="0" dirty="0">
                <a:ln>
                  <a:noFill/>
                </a:ln>
                <a:solidFill>
                  <a:srgbClr val="4F81BD"/>
                </a:solidFill>
                <a:effectLst/>
                <a:uLnTx/>
                <a:uFillTx/>
                <a:latin typeface="Arial" pitchFamily="34" charset="0"/>
                <a:ea typeface="+mn-ea"/>
                <a:cs typeface="Arial" pitchFamily="34" charset="0"/>
              </a:rPr>
              <a:t>Unit 4-Building a Discipline for ICT Supply Chain Risk Management</a:t>
            </a:r>
            <a:endParaRPr kumimoji="0" lang="en-US" sz="2000" b="0" i="0" u="none" strike="noStrike" kern="1200" cap="none" spc="0" normalizeH="0" baseline="0" noProof="0" dirty="0">
              <a:ln>
                <a:noFill/>
              </a:ln>
              <a:solidFill>
                <a:prstClr val="white"/>
              </a:solidFill>
              <a:effectLst/>
              <a:uLnTx/>
              <a:uFillTx/>
              <a:latin typeface="Arial" pitchFamily="34" charset="0"/>
              <a:ea typeface="+mn-ea"/>
              <a:cs typeface="Arial" pitchFamily="34" charset="0"/>
            </a:endParaRPr>
          </a:p>
        </p:txBody>
      </p:sp>
      <p:sp>
        <p:nvSpPr>
          <p:cNvPr id="8" name="Rectangle 3">
            <a:extLst>
              <a:ext uri="{FF2B5EF4-FFF2-40B4-BE49-F238E27FC236}">
                <a16:creationId xmlns:a16="http://schemas.microsoft.com/office/drawing/2014/main" id="{37B6B669-17FF-43DA-9FED-98989281EC75}"/>
              </a:ext>
            </a:extLst>
          </p:cNvPr>
          <p:cNvSpPr txBox="1">
            <a:spLocks/>
          </p:cNvSpPr>
          <p:nvPr/>
        </p:nvSpPr>
        <p:spPr bwMode="auto">
          <a:xfrm>
            <a:off x="1524001" y="3505200"/>
            <a:ext cx="7619999" cy="1663396"/>
          </a:xfrm>
          <a:prstGeom prst="rect">
            <a:avLst/>
          </a:prstGeom>
          <a:noFill/>
          <a:ln w="9525">
            <a:noFill/>
            <a:miter lim="800000"/>
            <a:headEnd/>
            <a:tailEnd/>
          </a:ln>
        </p:spPr>
        <p:txBody>
          <a:bodyPr vert="horz" wrap="square" lIns="101882" tIns="50941" rIns="101882" bIns="50941" numCol="1" anchor="t" anchorCtr="0" compatLnSpc="1">
            <a:prstTxWarp prst="textNoShape">
              <a:avLst/>
            </a:prstTxWarp>
            <a:noAutofit/>
          </a:bodyPr>
          <a:lstStyle/>
          <a:p>
            <a:pPr marL="381000" marR="0" lvl="0" indent="-381000" algn="ctr" defTabSz="914400" rtl="0" eaLnBrk="1" fontAlgn="auto" latinLnBrk="0" hangingPunct="1">
              <a:lnSpc>
                <a:spcPct val="100000"/>
              </a:lnSpc>
              <a:spcBef>
                <a:spcPct val="20000"/>
              </a:spcBef>
              <a:spcAft>
                <a:spcPts val="0"/>
              </a:spcAft>
              <a:buClrTx/>
              <a:buSzTx/>
              <a:buFontTx/>
              <a:buNone/>
              <a:tabLst/>
              <a:defRPr/>
            </a:pPr>
            <a:r>
              <a:rPr kumimoji="0" lang="en-US" sz="2000" b="0" i="0" u="none" strike="noStrike" kern="1200" cap="none" spc="0" normalizeH="0" baseline="0" noProof="0" dirty="0">
                <a:ln>
                  <a:noFill/>
                </a:ln>
                <a:solidFill>
                  <a:prstClr val="white"/>
                </a:solidFill>
                <a:effectLst/>
                <a:uLnTx/>
                <a:uFillTx/>
                <a:latin typeface="Arial" pitchFamily="34" charset="0"/>
                <a:ea typeface="+mn-ea"/>
                <a:cs typeface="Arial" pitchFamily="34" charset="0"/>
              </a:rPr>
              <a:t>Dan Shoemaker, Ph.D.</a:t>
            </a:r>
          </a:p>
          <a:p>
            <a:pPr marL="381000" marR="0" lvl="0" indent="-381000" algn="ctr" defTabSz="914400" rtl="0" eaLnBrk="1" fontAlgn="auto" latinLnBrk="0" hangingPunct="1">
              <a:lnSpc>
                <a:spcPct val="100000"/>
              </a:lnSpc>
              <a:spcBef>
                <a:spcPct val="20000"/>
              </a:spcBef>
              <a:spcAft>
                <a:spcPts val="0"/>
              </a:spcAft>
              <a:buClrTx/>
              <a:buSzTx/>
              <a:buFontTx/>
              <a:buNone/>
              <a:tabLst/>
              <a:defRPr/>
            </a:pPr>
            <a:r>
              <a:rPr kumimoji="0" lang="en-US" sz="1600" b="0" i="0" u="none" strike="noStrike" kern="1200" cap="none" spc="0" normalizeH="0" baseline="0" noProof="0" dirty="0">
                <a:ln>
                  <a:noFill/>
                </a:ln>
                <a:solidFill>
                  <a:prstClr val="white"/>
                </a:solidFill>
                <a:effectLst/>
                <a:uLnTx/>
                <a:uFillTx/>
                <a:latin typeface="Arial" pitchFamily="34" charset="0"/>
                <a:ea typeface="+mn-ea"/>
                <a:cs typeface="Arial" pitchFamily="34" charset="0"/>
              </a:rPr>
              <a:t>University of Detroit Mercy</a:t>
            </a:r>
          </a:p>
          <a:p>
            <a:pPr marL="381000" marR="0" lvl="0" indent="-381000" algn="ctr" defTabSz="914400" rtl="0" eaLnBrk="1" fontAlgn="auto" latinLnBrk="0" hangingPunct="1">
              <a:lnSpc>
                <a:spcPct val="100000"/>
              </a:lnSpc>
              <a:spcBef>
                <a:spcPct val="20000"/>
              </a:spcBef>
              <a:spcAft>
                <a:spcPts val="0"/>
              </a:spcAft>
              <a:buClrTx/>
              <a:buSzTx/>
              <a:buFontTx/>
              <a:buNone/>
              <a:tabLst/>
              <a:defRPr/>
            </a:pPr>
            <a:r>
              <a:rPr kumimoji="0" lang="en-US" sz="2000" b="0" i="0" u="none" strike="noStrike" kern="1200" cap="none" spc="0" normalizeH="0" baseline="0" noProof="0" dirty="0">
                <a:ln>
                  <a:noFill/>
                </a:ln>
                <a:solidFill>
                  <a:prstClr val="white"/>
                </a:solidFill>
                <a:effectLst/>
                <a:uLnTx/>
                <a:uFillTx/>
                <a:latin typeface="Arial" pitchFamily="34" charset="0"/>
                <a:ea typeface="+mn-ea"/>
                <a:cs typeface="Arial" pitchFamily="34" charset="0"/>
              </a:rPr>
              <a:t>Anne Kohnke, Ph.D.</a:t>
            </a:r>
          </a:p>
          <a:p>
            <a:pPr marL="381000" marR="0" lvl="0" indent="-381000" algn="ctr" defTabSz="914400" rtl="0" eaLnBrk="1" fontAlgn="auto" latinLnBrk="0" hangingPunct="1">
              <a:lnSpc>
                <a:spcPct val="100000"/>
              </a:lnSpc>
              <a:spcBef>
                <a:spcPct val="20000"/>
              </a:spcBef>
              <a:spcAft>
                <a:spcPts val="0"/>
              </a:spcAft>
              <a:buClrTx/>
              <a:buSzTx/>
              <a:buFontTx/>
              <a:buNone/>
              <a:tabLst/>
              <a:defRPr/>
            </a:pPr>
            <a:r>
              <a:rPr kumimoji="0" lang="en-US" sz="1600" b="0" i="0" u="none" strike="noStrike" kern="1200" cap="none" spc="0" normalizeH="0" baseline="0" noProof="0" dirty="0">
                <a:ln>
                  <a:noFill/>
                </a:ln>
                <a:solidFill>
                  <a:prstClr val="white"/>
                </a:solidFill>
                <a:effectLst/>
                <a:uLnTx/>
                <a:uFillTx/>
                <a:latin typeface="Arial" pitchFamily="34" charset="0"/>
                <a:ea typeface="+mn-ea"/>
                <a:cs typeface="Arial" pitchFamily="34" charset="0"/>
              </a:rPr>
              <a:t>University of Detroit Mercy</a:t>
            </a:r>
          </a:p>
          <a:p>
            <a:pPr marL="381000" marR="0" lvl="0" indent="-381000" algn="ctr" defTabSz="914400" rtl="0" eaLnBrk="1" fontAlgn="auto" latinLnBrk="0" hangingPunct="1">
              <a:lnSpc>
                <a:spcPct val="100000"/>
              </a:lnSpc>
              <a:spcBef>
                <a:spcPct val="20000"/>
              </a:spcBef>
              <a:spcAft>
                <a:spcPts val="0"/>
              </a:spcAft>
              <a:buClrTx/>
              <a:buSzTx/>
              <a:buFontTx/>
              <a:buNone/>
              <a:tabLst/>
              <a:defRPr/>
            </a:pPr>
            <a:r>
              <a:rPr kumimoji="0" lang="en-US" sz="2000" b="0" i="0" u="none" strike="noStrike" kern="1200" cap="none" spc="0" normalizeH="0" baseline="0" noProof="0" dirty="0">
                <a:ln>
                  <a:noFill/>
                </a:ln>
                <a:solidFill>
                  <a:prstClr val="white"/>
                </a:solidFill>
                <a:effectLst/>
                <a:uLnTx/>
                <a:uFillTx/>
                <a:latin typeface="Arial" pitchFamily="34" charset="0"/>
                <a:ea typeface="+mn-ea"/>
                <a:cs typeface="Arial" pitchFamily="34" charset="0"/>
              </a:rPr>
              <a:t>Nancy R. Mead, Ph.D.</a:t>
            </a:r>
          </a:p>
          <a:p>
            <a:pPr marL="381000" marR="0" lvl="0" indent="-381000" algn="ctr" defTabSz="914400" rtl="0" eaLnBrk="1" fontAlgn="auto" latinLnBrk="0" hangingPunct="1">
              <a:lnSpc>
                <a:spcPct val="100000"/>
              </a:lnSpc>
              <a:spcBef>
                <a:spcPct val="20000"/>
              </a:spcBef>
              <a:spcAft>
                <a:spcPts val="0"/>
              </a:spcAft>
              <a:buClrTx/>
              <a:buSzTx/>
              <a:buFontTx/>
              <a:buNone/>
              <a:tabLst/>
              <a:defRPr/>
            </a:pPr>
            <a:r>
              <a:rPr kumimoji="0" lang="en-US" sz="1600" b="0" i="0" u="none" strike="noStrike" kern="1200" cap="none" spc="0" normalizeH="0" baseline="0" noProof="0" dirty="0">
                <a:ln>
                  <a:noFill/>
                </a:ln>
                <a:solidFill>
                  <a:prstClr val="white"/>
                </a:solidFill>
                <a:effectLst/>
                <a:uLnTx/>
                <a:uFillTx/>
                <a:latin typeface="Arial" pitchFamily="34" charset="0"/>
                <a:ea typeface="+mn-ea"/>
                <a:cs typeface="Arial" pitchFamily="34" charset="0"/>
              </a:rPr>
              <a:t>Software Engineering Institute</a:t>
            </a:r>
          </a:p>
          <a:p>
            <a:pPr marL="381000" marR="0" lvl="0" indent="-381000" algn="ctr" defTabSz="914400" rtl="0" eaLnBrk="1" fontAlgn="auto" latinLnBrk="0" hangingPunct="1">
              <a:lnSpc>
                <a:spcPct val="100000"/>
              </a:lnSpc>
              <a:spcBef>
                <a:spcPct val="20000"/>
              </a:spcBef>
              <a:spcAft>
                <a:spcPts val="0"/>
              </a:spcAft>
              <a:buClrTx/>
              <a:buSzTx/>
              <a:buFontTx/>
              <a:buNone/>
              <a:tabLst/>
              <a:defRPr/>
            </a:pPr>
            <a:endParaRPr kumimoji="0" lang="en-US" sz="2000" b="0" i="0" u="none" strike="noStrike" kern="1200" cap="none" spc="0" normalizeH="0" baseline="0" noProof="0" dirty="0">
              <a:ln>
                <a:noFill/>
              </a:ln>
              <a:solidFill>
                <a:prstClr val="white"/>
              </a:solidFill>
              <a:effectLst/>
              <a:uLnTx/>
              <a:uFillTx/>
              <a:latin typeface="Arial" pitchFamily="34" charset="0"/>
              <a:ea typeface="+mn-ea"/>
              <a:cs typeface="Arial" pitchFamily="34" charset="0"/>
            </a:endParaRPr>
          </a:p>
          <a:p>
            <a:pPr marL="381000" marR="0" lvl="0" indent="-381000" algn="ctr" defTabSz="914400" rtl="0" eaLnBrk="1" fontAlgn="auto" latinLnBrk="0" hangingPunct="1">
              <a:lnSpc>
                <a:spcPct val="100000"/>
              </a:lnSpc>
              <a:spcBef>
                <a:spcPct val="20000"/>
              </a:spcBef>
              <a:spcAft>
                <a:spcPts val="0"/>
              </a:spcAft>
              <a:buClrTx/>
              <a:buSzTx/>
              <a:buFontTx/>
              <a:buNone/>
              <a:tabLst/>
              <a:defRPr/>
            </a:pPr>
            <a:r>
              <a:rPr kumimoji="0" lang="en-US" sz="2000" b="0" i="0" u="none" strike="noStrike" kern="1200" cap="none" spc="0" normalizeH="0" baseline="0" noProof="0" dirty="0">
                <a:ln>
                  <a:noFill/>
                </a:ln>
                <a:solidFill>
                  <a:prstClr val="white"/>
                </a:solidFill>
                <a:effectLst/>
                <a:uLnTx/>
                <a:uFillTx/>
                <a:latin typeface="Arial" pitchFamily="34" charset="0"/>
                <a:ea typeface="+mn-ea"/>
                <a:cs typeface="Arial" pitchFamily="34" charset="0"/>
              </a:rPr>
              <a:t>December 2019</a:t>
            </a:r>
            <a:endParaRPr kumimoji="0" lang="en-US" sz="3200" b="0" i="0" u="none" strike="noStrike" kern="1200" cap="none" spc="0" normalizeH="0" baseline="0" noProof="0" dirty="0">
              <a:ln>
                <a:noFill/>
              </a:ln>
              <a:solidFill>
                <a:prstClr val="white"/>
              </a:solidFill>
              <a:effectLst/>
              <a:uLnTx/>
              <a:uFillTx/>
              <a:latin typeface="Arial" pitchFamily="34" charset="0"/>
              <a:ea typeface="+mn-ea"/>
              <a:cs typeface="Arial" pitchFamily="34" charset="0"/>
            </a:endParaRPr>
          </a:p>
        </p:txBody>
      </p:sp>
      <p:pic>
        <p:nvPicPr>
          <p:cNvPr id="9" name="Picture 8">
            <a:extLst>
              <a:ext uri="{FF2B5EF4-FFF2-40B4-BE49-F238E27FC236}">
                <a16:creationId xmlns:a16="http://schemas.microsoft.com/office/drawing/2014/main" id="{45210567-DAB1-4600-97EC-39280B8F98EB}"/>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715978" y="6271579"/>
            <a:ext cx="1831765" cy="351942"/>
          </a:xfrm>
          <a:prstGeom prst="rect">
            <a:avLst/>
          </a:prstGeom>
        </p:spPr>
      </p:pic>
    </p:spTree>
    <p:extLst>
      <p:ext uri="{BB962C8B-B14F-4D97-AF65-F5344CB8AC3E}">
        <p14:creationId xmlns:p14="http://schemas.microsoft.com/office/powerpoint/2010/main" val="1638905301"/>
      </p:ext>
    </p:extLst>
  </p:cSld>
  <p:clrMapOvr>
    <a:masterClrMapping/>
  </p:clrMapOvr>
  <p:transition>
    <p:pull dir="d"/>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524002" y="0"/>
            <a:ext cx="7620000" cy="6858000"/>
          </a:xfrm>
          <a:prstGeom prst="rect">
            <a:avLst/>
          </a:prstGeom>
          <a:gradFill flip="none" rotWithShape="1">
            <a:gsLst>
              <a:gs pos="0">
                <a:srgbClr val="0C1069"/>
              </a:gs>
              <a:gs pos="50000">
                <a:schemeClr val="accent1">
                  <a:shade val="67500"/>
                  <a:satMod val="115000"/>
                </a:schemeClr>
              </a:gs>
              <a:gs pos="100000">
                <a:schemeClr val="accent1">
                  <a:shade val="100000"/>
                  <a:satMod val="115000"/>
                </a:scheme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lIns="101882" tIns="50941" rIns="101882" bIns="50941" anchor="ctr"/>
          <a:lstStyle/>
          <a:p>
            <a:pPr algn="ctr" defTabSz="1018824" fontAlgn="auto">
              <a:spcBef>
                <a:spcPts val="0"/>
              </a:spcBef>
              <a:spcAft>
                <a:spcPts val="0"/>
              </a:spcAft>
              <a:defRPr/>
            </a:pPr>
            <a:endParaRPr lang="en-US">
              <a:latin typeface="Arial" pitchFamily="34" charset="0"/>
              <a:cs typeface="Arial" pitchFamily="34" charset="0"/>
            </a:endParaRPr>
          </a:p>
        </p:txBody>
      </p:sp>
      <p:pic>
        <p:nvPicPr>
          <p:cNvPr id="19460" name="Picture 6" descr="Phoenix Portrait Blue.jpg"/>
          <p:cNvPicPr>
            <a:picLocks/>
          </p:cNvPicPr>
          <p:nvPr/>
        </p:nvPicPr>
        <p:blipFill>
          <a:blip r:embed="rId3" cstate="print"/>
          <a:srcRect r="79967"/>
          <a:stretch>
            <a:fillRect/>
          </a:stretch>
        </p:blipFill>
        <p:spPr bwMode="auto">
          <a:xfrm>
            <a:off x="1" y="1083"/>
            <a:ext cx="1524001" cy="6858000"/>
          </a:xfrm>
          <a:prstGeom prst="rect">
            <a:avLst/>
          </a:prstGeom>
          <a:noFill/>
          <a:ln w="9525">
            <a:noFill/>
            <a:miter lim="800000"/>
            <a:headEnd/>
            <a:tailEnd/>
          </a:ln>
        </p:spPr>
      </p:pic>
      <p:sp>
        <p:nvSpPr>
          <p:cNvPr id="19462" name="Text Box 6"/>
          <p:cNvSpPr txBox="1">
            <a:spLocks noChangeArrowheads="1"/>
          </p:cNvSpPr>
          <p:nvPr/>
        </p:nvSpPr>
        <p:spPr bwMode="auto">
          <a:xfrm>
            <a:off x="2151530" y="1610591"/>
            <a:ext cx="6364941" cy="369332"/>
          </a:xfrm>
          <a:prstGeom prst="rect">
            <a:avLst/>
          </a:prstGeom>
          <a:noFill/>
          <a:ln w="9525">
            <a:noFill/>
            <a:miter lim="800000"/>
            <a:headEnd/>
            <a:tailEnd/>
          </a:ln>
          <a:effectLst/>
        </p:spPr>
        <p:txBody>
          <a:bodyPr>
            <a:spAutoFit/>
          </a:bodyPr>
          <a:lstStyle/>
          <a:p>
            <a:r>
              <a:rPr lang="en-US" dirty="0">
                <a:latin typeface="Arial" pitchFamily="34" charset="0"/>
                <a:cs typeface="Arial" pitchFamily="34" charset="0"/>
              </a:rPr>
              <a:t> </a:t>
            </a:r>
            <a:endParaRPr lang="en-US" sz="1800" dirty="0">
              <a:latin typeface="Arial" pitchFamily="34" charset="0"/>
              <a:cs typeface="Arial" pitchFamily="34" charset="0"/>
            </a:endParaRPr>
          </a:p>
        </p:txBody>
      </p:sp>
      <p:pic>
        <p:nvPicPr>
          <p:cNvPr id="7" name="Picture 6" descr="ccsis logo (Rectangular).jpg"/>
          <p:cNvPicPr>
            <a:picLocks noChangeAspect="1"/>
          </p:cNvPicPr>
          <p:nvPr/>
        </p:nvPicPr>
        <p:blipFill>
          <a:blip r:embed="rId4" cstate="print"/>
          <a:stretch>
            <a:fillRect/>
          </a:stretch>
        </p:blipFill>
        <p:spPr>
          <a:xfrm>
            <a:off x="6813177" y="6182591"/>
            <a:ext cx="2050284" cy="442013"/>
          </a:xfrm>
          <a:prstGeom prst="rect">
            <a:avLst/>
          </a:prstGeom>
        </p:spPr>
      </p:pic>
      <p:sp>
        <p:nvSpPr>
          <p:cNvPr id="9" name="Rectangle 3"/>
          <p:cNvSpPr txBox="1">
            <a:spLocks/>
          </p:cNvSpPr>
          <p:nvPr/>
        </p:nvSpPr>
        <p:spPr bwMode="auto">
          <a:xfrm>
            <a:off x="1524001" y="1110096"/>
            <a:ext cx="7619997" cy="5071954"/>
          </a:xfrm>
          <a:prstGeom prst="rect">
            <a:avLst/>
          </a:prstGeom>
          <a:noFill/>
          <a:ln w="9525">
            <a:noFill/>
            <a:miter lim="800000"/>
            <a:headEnd/>
            <a:tailEnd/>
          </a:ln>
        </p:spPr>
        <p:txBody>
          <a:bodyPr vert="horz" wrap="square" lIns="101882" tIns="50941" rIns="101882" bIns="50941" numCol="1" anchor="t" anchorCtr="0" compatLnSpc="1">
            <a:prstTxWarp prst="textNoShape">
              <a:avLst/>
            </a:prstTxWarp>
            <a:noAutofit/>
          </a:bodyPr>
          <a:lstStyle/>
          <a:p>
            <a:pPr marL="342900" indent="-342900">
              <a:buFont typeface="Arial" panose="020B0604020202020204" pitchFamily="34" charset="0"/>
              <a:buChar char="•"/>
            </a:pPr>
            <a:r>
              <a:rPr lang="en-US" sz="2200" dirty="0">
                <a:solidFill>
                  <a:srgbClr val="FFC000"/>
                </a:solidFill>
                <a:latin typeface="Arial" pitchFamily="34" charset="0"/>
                <a:cs typeface="Arial" pitchFamily="34" charset="0"/>
              </a:rPr>
              <a:t>In the broadest sense information and communications technologies comprise any form of computing logic designed to achieve an explicitly programmed purpose. </a:t>
            </a:r>
          </a:p>
          <a:p>
            <a:pPr marL="342900" indent="-342900">
              <a:buFont typeface="Arial" panose="020B0604020202020204" pitchFamily="34" charset="0"/>
              <a:buChar char="•"/>
            </a:pPr>
            <a:endParaRPr lang="en-US" sz="2200" dirty="0">
              <a:solidFill>
                <a:srgbClr val="FFC000"/>
              </a:solidFill>
              <a:latin typeface="Arial" pitchFamily="34" charset="0"/>
              <a:cs typeface="Arial" pitchFamily="34" charset="0"/>
            </a:endParaRPr>
          </a:p>
          <a:p>
            <a:pPr marL="342900" indent="-342900">
              <a:buFont typeface="Arial" panose="020B0604020202020204" pitchFamily="34" charset="0"/>
              <a:buChar char="•"/>
            </a:pPr>
            <a:r>
              <a:rPr lang="en-US" sz="2200" dirty="0">
                <a:solidFill>
                  <a:srgbClr val="FFC000"/>
                </a:solidFill>
                <a:latin typeface="Arial" pitchFamily="34" charset="0"/>
                <a:cs typeface="Arial" pitchFamily="34" charset="0"/>
              </a:rPr>
              <a:t>Consequently ICT can embrace everything from the global components of the internet to a tiny programmed logic controller in a SCADA system. </a:t>
            </a:r>
          </a:p>
          <a:p>
            <a:pPr marL="342900" indent="-342900">
              <a:buFont typeface="Arial" panose="020B0604020202020204" pitchFamily="34" charset="0"/>
              <a:buChar char="•"/>
            </a:pPr>
            <a:endParaRPr lang="en-US" sz="2200" dirty="0">
              <a:solidFill>
                <a:srgbClr val="FFC000"/>
              </a:solidFill>
              <a:latin typeface="Arial" pitchFamily="34" charset="0"/>
              <a:cs typeface="Arial" pitchFamily="34" charset="0"/>
            </a:endParaRPr>
          </a:p>
          <a:p>
            <a:pPr marL="342900" indent="-342900">
              <a:buFont typeface="Arial" panose="020B0604020202020204" pitchFamily="34" charset="0"/>
              <a:buChar char="•"/>
            </a:pPr>
            <a:r>
              <a:rPr lang="en-US" sz="2200" dirty="0">
                <a:solidFill>
                  <a:srgbClr val="FFC000"/>
                </a:solidFill>
                <a:latin typeface="Arial" pitchFamily="34" charset="0"/>
                <a:cs typeface="Arial" pitchFamily="34" charset="0"/>
              </a:rPr>
              <a:t>Because ICT products are so ubiquitous and we depend so much on them, it is critically important to be able to trust their integrity.</a:t>
            </a:r>
          </a:p>
          <a:p>
            <a:pPr marL="342900" indent="-342900">
              <a:buFont typeface="Arial" panose="020B0604020202020204" pitchFamily="34" charset="0"/>
              <a:buChar char="•"/>
            </a:pPr>
            <a:endParaRPr lang="en-US" sz="2200" dirty="0">
              <a:solidFill>
                <a:srgbClr val="FFC000"/>
              </a:solidFill>
              <a:latin typeface="Arial" pitchFamily="34" charset="0"/>
              <a:cs typeface="Arial" pitchFamily="34" charset="0"/>
            </a:endParaRPr>
          </a:p>
          <a:p>
            <a:pPr marL="342900" indent="-342900">
              <a:buFont typeface="Arial" panose="020B0604020202020204" pitchFamily="34" charset="0"/>
              <a:buChar char="•"/>
            </a:pPr>
            <a:r>
              <a:rPr lang="en-US" sz="2200" dirty="0">
                <a:solidFill>
                  <a:srgbClr val="FFC000"/>
                </a:solidFill>
                <a:latin typeface="Arial" pitchFamily="34" charset="0"/>
                <a:cs typeface="Arial" pitchFamily="34" charset="0"/>
              </a:rPr>
              <a:t>Yet, commonly used ICT development and sustainment practices still permit dangerous defects that allow attackers to compromise millions of computers every year </a:t>
            </a:r>
          </a:p>
        </p:txBody>
      </p:sp>
      <p:sp>
        <p:nvSpPr>
          <p:cNvPr id="10" name="Title 1"/>
          <p:cNvSpPr>
            <a:spLocks noGrp="1"/>
          </p:cNvSpPr>
          <p:nvPr>
            <p:ph type="title"/>
          </p:nvPr>
        </p:nvSpPr>
        <p:spPr>
          <a:xfrm>
            <a:off x="1524002" y="381000"/>
            <a:ext cx="7619998" cy="609600"/>
          </a:xfrm>
        </p:spPr>
        <p:txBody>
          <a:bodyPr/>
          <a:lstStyle/>
          <a:p>
            <a:pPr>
              <a:tabLst>
                <a:tab pos="5092700" algn="r"/>
                <a:tab pos="6051550" algn="r"/>
              </a:tabLst>
            </a:pPr>
            <a:r>
              <a:rPr lang="en-US" dirty="0"/>
              <a:t>Integrity and Trust</a:t>
            </a:r>
          </a:p>
        </p:txBody>
      </p:sp>
    </p:spTree>
  </p:cSld>
  <p:clrMapOvr>
    <a:masterClrMapping/>
  </p:clrMapOvr>
  <p:transition>
    <p:pull dir="d"/>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524002" y="0"/>
            <a:ext cx="7620000" cy="6858000"/>
          </a:xfrm>
          <a:prstGeom prst="rect">
            <a:avLst/>
          </a:prstGeom>
          <a:gradFill flip="none" rotWithShape="1">
            <a:gsLst>
              <a:gs pos="0">
                <a:srgbClr val="0C1069"/>
              </a:gs>
              <a:gs pos="50000">
                <a:schemeClr val="accent1">
                  <a:shade val="67500"/>
                  <a:satMod val="115000"/>
                </a:schemeClr>
              </a:gs>
              <a:gs pos="100000">
                <a:schemeClr val="accent1">
                  <a:shade val="100000"/>
                  <a:satMod val="115000"/>
                </a:scheme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lIns="101882" tIns="50941" rIns="101882" bIns="50941" anchor="ctr"/>
          <a:lstStyle/>
          <a:p>
            <a:pPr algn="ctr" defTabSz="1018824" fontAlgn="auto">
              <a:spcBef>
                <a:spcPts val="0"/>
              </a:spcBef>
              <a:spcAft>
                <a:spcPts val="0"/>
              </a:spcAft>
              <a:defRPr/>
            </a:pPr>
            <a:endParaRPr lang="en-US">
              <a:latin typeface="Arial" pitchFamily="34" charset="0"/>
              <a:cs typeface="Arial" pitchFamily="34" charset="0"/>
            </a:endParaRPr>
          </a:p>
        </p:txBody>
      </p:sp>
      <p:pic>
        <p:nvPicPr>
          <p:cNvPr id="19460" name="Picture 6" descr="Phoenix Portrait Blue.jpg"/>
          <p:cNvPicPr>
            <a:picLocks/>
          </p:cNvPicPr>
          <p:nvPr/>
        </p:nvPicPr>
        <p:blipFill>
          <a:blip r:embed="rId3" cstate="print"/>
          <a:srcRect r="79967"/>
          <a:stretch>
            <a:fillRect/>
          </a:stretch>
        </p:blipFill>
        <p:spPr bwMode="auto">
          <a:xfrm>
            <a:off x="1" y="1083"/>
            <a:ext cx="1524001" cy="6858000"/>
          </a:xfrm>
          <a:prstGeom prst="rect">
            <a:avLst/>
          </a:prstGeom>
          <a:noFill/>
          <a:ln w="9525">
            <a:noFill/>
            <a:miter lim="800000"/>
            <a:headEnd/>
            <a:tailEnd/>
          </a:ln>
        </p:spPr>
      </p:pic>
      <p:sp>
        <p:nvSpPr>
          <p:cNvPr id="19462" name="Text Box 6"/>
          <p:cNvSpPr txBox="1">
            <a:spLocks noChangeArrowheads="1"/>
          </p:cNvSpPr>
          <p:nvPr/>
        </p:nvSpPr>
        <p:spPr bwMode="auto">
          <a:xfrm>
            <a:off x="2151530" y="1610591"/>
            <a:ext cx="6364941" cy="369332"/>
          </a:xfrm>
          <a:prstGeom prst="rect">
            <a:avLst/>
          </a:prstGeom>
          <a:noFill/>
          <a:ln w="9525">
            <a:noFill/>
            <a:miter lim="800000"/>
            <a:headEnd/>
            <a:tailEnd/>
          </a:ln>
          <a:effectLst/>
        </p:spPr>
        <p:txBody>
          <a:bodyPr>
            <a:spAutoFit/>
          </a:bodyPr>
          <a:lstStyle/>
          <a:p>
            <a:r>
              <a:rPr lang="en-US" dirty="0">
                <a:latin typeface="Arial" pitchFamily="34" charset="0"/>
                <a:cs typeface="Arial" pitchFamily="34" charset="0"/>
              </a:rPr>
              <a:t> </a:t>
            </a:r>
            <a:endParaRPr lang="en-US" sz="1800" dirty="0">
              <a:latin typeface="Arial" pitchFamily="34" charset="0"/>
              <a:cs typeface="Arial" pitchFamily="34" charset="0"/>
            </a:endParaRPr>
          </a:p>
        </p:txBody>
      </p:sp>
      <p:pic>
        <p:nvPicPr>
          <p:cNvPr id="7" name="Picture 6" descr="ccsis logo (Rectangular).jpg"/>
          <p:cNvPicPr>
            <a:picLocks noChangeAspect="1"/>
          </p:cNvPicPr>
          <p:nvPr/>
        </p:nvPicPr>
        <p:blipFill>
          <a:blip r:embed="rId4" cstate="print"/>
          <a:stretch>
            <a:fillRect/>
          </a:stretch>
        </p:blipFill>
        <p:spPr>
          <a:xfrm>
            <a:off x="6813177" y="6182591"/>
            <a:ext cx="2050284" cy="442013"/>
          </a:xfrm>
          <a:prstGeom prst="rect">
            <a:avLst/>
          </a:prstGeom>
        </p:spPr>
      </p:pic>
      <p:sp>
        <p:nvSpPr>
          <p:cNvPr id="9" name="Rectangle 3"/>
          <p:cNvSpPr txBox="1">
            <a:spLocks/>
          </p:cNvSpPr>
          <p:nvPr/>
        </p:nvSpPr>
        <p:spPr bwMode="auto">
          <a:xfrm>
            <a:off x="1535724" y="1118346"/>
            <a:ext cx="7619997" cy="5071954"/>
          </a:xfrm>
          <a:prstGeom prst="rect">
            <a:avLst/>
          </a:prstGeom>
          <a:noFill/>
          <a:ln w="9525">
            <a:noFill/>
            <a:miter lim="800000"/>
            <a:headEnd/>
            <a:tailEnd/>
          </a:ln>
        </p:spPr>
        <p:txBody>
          <a:bodyPr vert="horz" wrap="square" lIns="101882" tIns="50941" rIns="101882" bIns="50941" numCol="1" anchor="t" anchorCtr="0" compatLnSpc="1">
            <a:prstTxWarp prst="textNoShape">
              <a:avLst/>
            </a:prstTxWarp>
            <a:noAutofit/>
          </a:bodyPr>
          <a:lstStyle/>
          <a:p>
            <a:pPr marL="342900" indent="-342900">
              <a:buFont typeface="Arial" panose="020B0604020202020204" pitchFamily="34" charset="0"/>
              <a:buChar char="•"/>
            </a:pPr>
            <a:r>
              <a:rPr lang="en-US" sz="2200" dirty="0">
                <a:solidFill>
                  <a:srgbClr val="FFC000"/>
                </a:solidFill>
                <a:latin typeface="Arial" pitchFamily="34" charset="0"/>
                <a:cs typeface="Arial" pitchFamily="34" charset="0"/>
              </a:rPr>
              <a:t>Therefore an authoritative body of knowledge (BOK) for best practice in Supply Chain Risk Management is an attractive idea. </a:t>
            </a:r>
          </a:p>
          <a:p>
            <a:pPr marL="342900" indent="-342900">
              <a:buFont typeface="Arial" panose="020B0604020202020204" pitchFamily="34" charset="0"/>
              <a:buChar char="•"/>
            </a:pPr>
            <a:endParaRPr lang="en-US" sz="2200" dirty="0">
              <a:solidFill>
                <a:srgbClr val="FFC000"/>
              </a:solidFill>
              <a:latin typeface="Arial" pitchFamily="34" charset="0"/>
              <a:cs typeface="Arial" pitchFamily="34" charset="0"/>
            </a:endParaRPr>
          </a:p>
          <a:p>
            <a:pPr marL="342900" indent="-342900">
              <a:buFont typeface="Arial" panose="020B0604020202020204" pitchFamily="34" charset="0"/>
              <a:buChar char="•"/>
            </a:pPr>
            <a:r>
              <a:rPr lang="en-US" sz="2200" dirty="0">
                <a:solidFill>
                  <a:srgbClr val="FFC000"/>
                </a:solidFill>
                <a:latin typeface="Arial" pitchFamily="34" charset="0"/>
                <a:cs typeface="Arial" pitchFamily="34" charset="0"/>
              </a:rPr>
              <a:t>Bodies of knowledge define the scope and content of a given field of endeavor. </a:t>
            </a:r>
          </a:p>
          <a:p>
            <a:pPr marL="342900" indent="-342900">
              <a:buFont typeface="Arial" panose="020B0604020202020204" pitchFamily="34" charset="0"/>
              <a:buChar char="•"/>
            </a:pPr>
            <a:endParaRPr lang="en-US" sz="2200" dirty="0">
              <a:solidFill>
                <a:srgbClr val="FFC000"/>
              </a:solidFill>
              <a:latin typeface="Arial" pitchFamily="34" charset="0"/>
              <a:cs typeface="Arial" pitchFamily="34" charset="0"/>
            </a:endParaRPr>
          </a:p>
          <a:p>
            <a:pPr marL="342900" indent="-342900">
              <a:buFont typeface="Arial" panose="020B0604020202020204" pitchFamily="34" charset="0"/>
              <a:buChar char="•"/>
            </a:pPr>
            <a:r>
              <a:rPr lang="en-US" sz="2200" dirty="0">
                <a:solidFill>
                  <a:srgbClr val="FFC000"/>
                </a:solidFill>
                <a:latin typeface="Arial" pitchFamily="34" charset="0"/>
                <a:cs typeface="Arial" pitchFamily="34" charset="0"/>
              </a:rPr>
              <a:t>In that respect, a comprehensive and commonly accepted collection of well-defined best practices are the essential foundation of any profession. </a:t>
            </a:r>
          </a:p>
          <a:p>
            <a:pPr marL="800100" lvl="1" indent="-342900">
              <a:buFont typeface="Arial" panose="020B0604020202020204" pitchFamily="34" charset="0"/>
              <a:buChar char="•"/>
            </a:pPr>
            <a:r>
              <a:rPr lang="en-US" sz="2000" dirty="0">
                <a:solidFill>
                  <a:srgbClr val="FFC000"/>
                </a:solidFill>
                <a:latin typeface="Arial" pitchFamily="34" charset="0"/>
                <a:cs typeface="Arial" pitchFamily="34" charset="0"/>
              </a:rPr>
              <a:t>For instance, the practices for the field of project management are detailed by the project management body of knowledge (PMBOK). </a:t>
            </a:r>
          </a:p>
          <a:p>
            <a:pPr marL="800100" lvl="1" indent="-342900">
              <a:buFont typeface="Arial" panose="020B0604020202020204" pitchFamily="34" charset="0"/>
              <a:buChar char="•"/>
            </a:pPr>
            <a:r>
              <a:rPr lang="en-US" sz="2000" dirty="0">
                <a:solidFill>
                  <a:srgbClr val="FFC000"/>
                </a:solidFill>
                <a:latin typeface="Arial" pitchFamily="34" charset="0"/>
                <a:cs typeface="Arial" pitchFamily="34" charset="0"/>
              </a:rPr>
              <a:t>The same is true for the software engineering body of knowledge (SWEBOK), which underlies the discipline of software engineering. </a:t>
            </a:r>
          </a:p>
        </p:txBody>
      </p:sp>
      <p:sp>
        <p:nvSpPr>
          <p:cNvPr id="10" name="Title 1"/>
          <p:cNvSpPr>
            <a:spLocks noGrp="1"/>
          </p:cNvSpPr>
          <p:nvPr>
            <p:ph type="title"/>
          </p:nvPr>
        </p:nvSpPr>
        <p:spPr>
          <a:xfrm>
            <a:off x="1524002" y="381000"/>
            <a:ext cx="7619998" cy="609600"/>
          </a:xfrm>
        </p:spPr>
        <p:txBody>
          <a:bodyPr/>
          <a:lstStyle/>
          <a:p>
            <a:pPr>
              <a:tabLst>
                <a:tab pos="5092700" algn="r"/>
                <a:tab pos="6051550" algn="r"/>
              </a:tabLst>
            </a:pPr>
            <a:r>
              <a:rPr lang="en-US" dirty="0"/>
              <a:t>Building a SCRM-BOK</a:t>
            </a:r>
          </a:p>
        </p:txBody>
      </p:sp>
    </p:spTree>
    <p:extLst>
      <p:ext uri="{BB962C8B-B14F-4D97-AF65-F5344CB8AC3E}">
        <p14:creationId xmlns:p14="http://schemas.microsoft.com/office/powerpoint/2010/main" val="1356936479"/>
      </p:ext>
    </p:extLst>
  </p:cSld>
  <p:clrMapOvr>
    <a:masterClrMapping/>
  </p:clrMapOvr>
  <p:transition>
    <p:pull dir="d"/>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524002" y="0"/>
            <a:ext cx="7620000" cy="6858000"/>
          </a:xfrm>
          <a:prstGeom prst="rect">
            <a:avLst/>
          </a:prstGeom>
          <a:gradFill flip="none" rotWithShape="1">
            <a:gsLst>
              <a:gs pos="0">
                <a:srgbClr val="0C1069"/>
              </a:gs>
              <a:gs pos="50000">
                <a:schemeClr val="accent1">
                  <a:shade val="67500"/>
                  <a:satMod val="115000"/>
                </a:schemeClr>
              </a:gs>
              <a:gs pos="100000">
                <a:schemeClr val="accent1">
                  <a:shade val="100000"/>
                  <a:satMod val="115000"/>
                </a:scheme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lIns="101882" tIns="50941" rIns="101882" bIns="50941" anchor="ctr"/>
          <a:lstStyle/>
          <a:p>
            <a:pPr algn="ctr" defTabSz="1018824" fontAlgn="auto">
              <a:spcBef>
                <a:spcPts val="0"/>
              </a:spcBef>
              <a:spcAft>
                <a:spcPts val="0"/>
              </a:spcAft>
              <a:defRPr/>
            </a:pPr>
            <a:endParaRPr lang="en-US">
              <a:latin typeface="Arial" pitchFamily="34" charset="0"/>
              <a:cs typeface="Arial" pitchFamily="34" charset="0"/>
            </a:endParaRPr>
          </a:p>
        </p:txBody>
      </p:sp>
      <p:pic>
        <p:nvPicPr>
          <p:cNvPr id="19460" name="Picture 6" descr="Phoenix Portrait Blue.jpg"/>
          <p:cNvPicPr>
            <a:picLocks/>
          </p:cNvPicPr>
          <p:nvPr/>
        </p:nvPicPr>
        <p:blipFill>
          <a:blip r:embed="rId3" cstate="print"/>
          <a:srcRect r="79967"/>
          <a:stretch>
            <a:fillRect/>
          </a:stretch>
        </p:blipFill>
        <p:spPr bwMode="auto">
          <a:xfrm>
            <a:off x="1" y="1083"/>
            <a:ext cx="1524001" cy="6858000"/>
          </a:xfrm>
          <a:prstGeom prst="rect">
            <a:avLst/>
          </a:prstGeom>
          <a:noFill/>
          <a:ln w="9525">
            <a:noFill/>
            <a:miter lim="800000"/>
            <a:headEnd/>
            <a:tailEnd/>
          </a:ln>
        </p:spPr>
      </p:pic>
      <p:sp>
        <p:nvSpPr>
          <p:cNvPr id="19462" name="Text Box 6"/>
          <p:cNvSpPr txBox="1">
            <a:spLocks noChangeArrowheads="1"/>
          </p:cNvSpPr>
          <p:nvPr/>
        </p:nvSpPr>
        <p:spPr bwMode="auto">
          <a:xfrm>
            <a:off x="2151530" y="1610591"/>
            <a:ext cx="6364941" cy="369332"/>
          </a:xfrm>
          <a:prstGeom prst="rect">
            <a:avLst/>
          </a:prstGeom>
          <a:noFill/>
          <a:ln w="9525">
            <a:noFill/>
            <a:miter lim="800000"/>
            <a:headEnd/>
            <a:tailEnd/>
          </a:ln>
          <a:effectLst/>
        </p:spPr>
        <p:txBody>
          <a:bodyPr>
            <a:spAutoFit/>
          </a:bodyPr>
          <a:lstStyle/>
          <a:p>
            <a:r>
              <a:rPr lang="en-US" dirty="0">
                <a:latin typeface="Arial" pitchFamily="34" charset="0"/>
                <a:cs typeface="Arial" pitchFamily="34" charset="0"/>
              </a:rPr>
              <a:t> </a:t>
            </a:r>
            <a:endParaRPr lang="en-US" sz="1800" dirty="0">
              <a:latin typeface="Arial" pitchFamily="34" charset="0"/>
              <a:cs typeface="Arial" pitchFamily="34" charset="0"/>
            </a:endParaRPr>
          </a:p>
        </p:txBody>
      </p:sp>
      <p:pic>
        <p:nvPicPr>
          <p:cNvPr id="7" name="Picture 6" descr="ccsis logo (Rectangular).jpg"/>
          <p:cNvPicPr>
            <a:picLocks noChangeAspect="1"/>
          </p:cNvPicPr>
          <p:nvPr/>
        </p:nvPicPr>
        <p:blipFill>
          <a:blip r:embed="rId4" cstate="print"/>
          <a:stretch>
            <a:fillRect/>
          </a:stretch>
        </p:blipFill>
        <p:spPr>
          <a:xfrm>
            <a:off x="6813177" y="6182591"/>
            <a:ext cx="2050284" cy="442013"/>
          </a:xfrm>
          <a:prstGeom prst="rect">
            <a:avLst/>
          </a:prstGeom>
        </p:spPr>
      </p:pic>
      <p:sp>
        <p:nvSpPr>
          <p:cNvPr id="9" name="Rectangle 3"/>
          <p:cNvSpPr txBox="1">
            <a:spLocks/>
          </p:cNvSpPr>
          <p:nvPr/>
        </p:nvSpPr>
        <p:spPr bwMode="auto">
          <a:xfrm>
            <a:off x="1535724" y="1118346"/>
            <a:ext cx="7619997" cy="5071954"/>
          </a:xfrm>
          <a:prstGeom prst="rect">
            <a:avLst/>
          </a:prstGeom>
          <a:noFill/>
          <a:ln w="9525">
            <a:noFill/>
            <a:miter lim="800000"/>
            <a:headEnd/>
            <a:tailEnd/>
          </a:ln>
        </p:spPr>
        <p:txBody>
          <a:bodyPr vert="horz" wrap="square" lIns="101882" tIns="50941" rIns="101882" bIns="50941" numCol="1" anchor="t" anchorCtr="0" compatLnSpc="1">
            <a:prstTxWarp prst="textNoShape">
              <a:avLst/>
            </a:prstTxWarp>
            <a:noAutofit/>
          </a:bodyPr>
          <a:lstStyle/>
          <a:p>
            <a:pPr marL="342900" indent="-342900">
              <a:buFont typeface="Arial" panose="020B0604020202020204" pitchFamily="34" charset="0"/>
              <a:buChar char="•"/>
            </a:pPr>
            <a:r>
              <a:rPr lang="en-US" sz="2200" dirty="0">
                <a:solidFill>
                  <a:srgbClr val="FFC000"/>
                </a:solidFill>
                <a:latin typeface="Arial" pitchFamily="34" charset="0"/>
                <a:cs typeface="Arial" pitchFamily="34" charset="0"/>
              </a:rPr>
              <a:t>A formal BOK for supply chain risk management would detail all of the commonly accepted best practices for the field of supply chain risk management. </a:t>
            </a:r>
          </a:p>
          <a:p>
            <a:pPr marL="342900" indent="-342900">
              <a:buFont typeface="Arial" panose="020B0604020202020204" pitchFamily="34" charset="0"/>
              <a:buChar char="•"/>
            </a:pPr>
            <a:endParaRPr lang="en-US" sz="1400" dirty="0">
              <a:solidFill>
                <a:srgbClr val="FFC000"/>
              </a:solidFill>
              <a:latin typeface="Arial" pitchFamily="34" charset="0"/>
              <a:cs typeface="Arial" pitchFamily="34" charset="0"/>
            </a:endParaRPr>
          </a:p>
          <a:p>
            <a:pPr marL="342900" indent="-342900">
              <a:buFont typeface="Arial" panose="020B0604020202020204" pitchFamily="34" charset="0"/>
              <a:buChar char="•"/>
            </a:pPr>
            <a:r>
              <a:rPr lang="en-US" sz="2200" dirty="0">
                <a:solidFill>
                  <a:srgbClr val="FFC000"/>
                </a:solidFill>
                <a:latin typeface="Arial" pitchFamily="34" charset="0"/>
                <a:cs typeface="Arial" pitchFamily="34" charset="0"/>
              </a:rPr>
              <a:t>That BOK would integrate the knowledge needed for effective management of supply chain risk into a model that would contain all of the advice necessary to ensure ICT product integrity.</a:t>
            </a:r>
          </a:p>
          <a:p>
            <a:pPr marL="342900" indent="-342900">
              <a:buFont typeface="Arial" panose="020B0604020202020204" pitchFamily="34" charset="0"/>
              <a:buChar char="•"/>
            </a:pPr>
            <a:endParaRPr lang="en-US" sz="1100" dirty="0">
              <a:solidFill>
                <a:srgbClr val="FFC000"/>
              </a:solidFill>
              <a:latin typeface="Arial" pitchFamily="34" charset="0"/>
              <a:cs typeface="Arial" pitchFamily="34" charset="0"/>
            </a:endParaRPr>
          </a:p>
          <a:p>
            <a:pPr marL="342900" indent="-342900">
              <a:buFont typeface="Arial" panose="020B0604020202020204" pitchFamily="34" charset="0"/>
              <a:buChar char="•"/>
            </a:pPr>
            <a:r>
              <a:rPr lang="en-US" sz="2200" dirty="0">
                <a:solidFill>
                  <a:srgbClr val="FFC000"/>
                </a:solidFill>
                <a:latin typeface="Arial" pitchFamily="34" charset="0"/>
                <a:cs typeface="Arial" pitchFamily="34" charset="0"/>
              </a:rPr>
              <a:t>The aim would be to define and relate all the detailed knowledge elements needed to develop precise workforce learning requirements, as well as the methods to deliver that learning. </a:t>
            </a:r>
          </a:p>
          <a:p>
            <a:pPr marL="342900" indent="-342900">
              <a:buFont typeface="Arial" panose="020B0604020202020204" pitchFamily="34" charset="0"/>
              <a:buChar char="•"/>
            </a:pPr>
            <a:endParaRPr lang="en-US" sz="1200" dirty="0">
              <a:solidFill>
                <a:srgbClr val="FFC000"/>
              </a:solidFill>
              <a:latin typeface="Arial" pitchFamily="34" charset="0"/>
              <a:cs typeface="Arial" pitchFamily="34" charset="0"/>
            </a:endParaRPr>
          </a:p>
          <a:p>
            <a:pPr marL="342900" indent="-342900">
              <a:buFont typeface="Arial" panose="020B0604020202020204" pitchFamily="34" charset="0"/>
              <a:buChar char="•"/>
            </a:pPr>
            <a:r>
              <a:rPr lang="en-US" sz="2200" dirty="0">
                <a:solidFill>
                  <a:srgbClr val="FFC000"/>
                </a:solidFill>
                <a:latin typeface="Arial" pitchFamily="34" charset="0"/>
                <a:cs typeface="Arial" pitchFamily="34" charset="0"/>
              </a:rPr>
              <a:t>In addition, a commonly accepted BOK could be used as leverage to develop new education and training curricula as the field evolves </a:t>
            </a:r>
          </a:p>
        </p:txBody>
      </p:sp>
      <p:sp>
        <p:nvSpPr>
          <p:cNvPr id="10" name="Title 1"/>
          <p:cNvSpPr>
            <a:spLocks noGrp="1"/>
          </p:cNvSpPr>
          <p:nvPr>
            <p:ph type="title"/>
          </p:nvPr>
        </p:nvSpPr>
        <p:spPr>
          <a:xfrm>
            <a:off x="1524002" y="381000"/>
            <a:ext cx="7619998" cy="609600"/>
          </a:xfrm>
        </p:spPr>
        <p:txBody>
          <a:bodyPr/>
          <a:lstStyle/>
          <a:p>
            <a:pPr>
              <a:tabLst>
                <a:tab pos="5092700" algn="r"/>
                <a:tab pos="6051550" algn="r"/>
              </a:tabLst>
            </a:pPr>
            <a:r>
              <a:rPr lang="en-US" dirty="0"/>
              <a:t>Building a SCRM-BOK</a:t>
            </a:r>
          </a:p>
        </p:txBody>
      </p:sp>
    </p:spTree>
    <p:extLst>
      <p:ext uri="{BB962C8B-B14F-4D97-AF65-F5344CB8AC3E}">
        <p14:creationId xmlns:p14="http://schemas.microsoft.com/office/powerpoint/2010/main" val="2786184376"/>
      </p:ext>
    </p:extLst>
  </p:cSld>
  <p:clrMapOvr>
    <a:masterClrMapping/>
  </p:clrMapOvr>
  <p:transition>
    <p:pull dir="d"/>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524002" y="0"/>
            <a:ext cx="7620000" cy="6858000"/>
          </a:xfrm>
          <a:prstGeom prst="rect">
            <a:avLst/>
          </a:prstGeom>
          <a:gradFill flip="none" rotWithShape="1">
            <a:gsLst>
              <a:gs pos="0">
                <a:srgbClr val="0C1069"/>
              </a:gs>
              <a:gs pos="50000">
                <a:schemeClr val="accent1">
                  <a:shade val="67500"/>
                  <a:satMod val="115000"/>
                </a:schemeClr>
              </a:gs>
              <a:gs pos="100000">
                <a:schemeClr val="accent1">
                  <a:shade val="100000"/>
                  <a:satMod val="115000"/>
                </a:scheme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lIns="101882" tIns="50941" rIns="101882" bIns="50941" anchor="ctr"/>
          <a:lstStyle/>
          <a:p>
            <a:pPr algn="ctr" defTabSz="1018824" fontAlgn="auto">
              <a:spcBef>
                <a:spcPts val="0"/>
              </a:spcBef>
              <a:spcAft>
                <a:spcPts val="0"/>
              </a:spcAft>
              <a:defRPr/>
            </a:pPr>
            <a:endParaRPr lang="en-US">
              <a:latin typeface="Arial" pitchFamily="34" charset="0"/>
              <a:cs typeface="Arial" pitchFamily="34" charset="0"/>
            </a:endParaRPr>
          </a:p>
        </p:txBody>
      </p:sp>
      <p:pic>
        <p:nvPicPr>
          <p:cNvPr id="19460" name="Picture 6" descr="Phoenix Portrait Blue.jpg"/>
          <p:cNvPicPr>
            <a:picLocks/>
          </p:cNvPicPr>
          <p:nvPr/>
        </p:nvPicPr>
        <p:blipFill>
          <a:blip r:embed="rId3" cstate="print"/>
          <a:srcRect r="79967"/>
          <a:stretch>
            <a:fillRect/>
          </a:stretch>
        </p:blipFill>
        <p:spPr bwMode="auto">
          <a:xfrm>
            <a:off x="1" y="1083"/>
            <a:ext cx="1524001" cy="6858000"/>
          </a:xfrm>
          <a:prstGeom prst="rect">
            <a:avLst/>
          </a:prstGeom>
          <a:noFill/>
          <a:ln w="9525">
            <a:noFill/>
            <a:miter lim="800000"/>
            <a:headEnd/>
            <a:tailEnd/>
          </a:ln>
        </p:spPr>
      </p:pic>
      <p:sp>
        <p:nvSpPr>
          <p:cNvPr id="19462" name="Text Box 6"/>
          <p:cNvSpPr txBox="1">
            <a:spLocks noChangeArrowheads="1"/>
          </p:cNvSpPr>
          <p:nvPr/>
        </p:nvSpPr>
        <p:spPr bwMode="auto">
          <a:xfrm>
            <a:off x="2151530" y="1610591"/>
            <a:ext cx="6364941" cy="369332"/>
          </a:xfrm>
          <a:prstGeom prst="rect">
            <a:avLst/>
          </a:prstGeom>
          <a:noFill/>
          <a:ln w="9525">
            <a:noFill/>
            <a:miter lim="800000"/>
            <a:headEnd/>
            <a:tailEnd/>
          </a:ln>
          <a:effectLst/>
        </p:spPr>
        <p:txBody>
          <a:bodyPr>
            <a:spAutoFit/>
          </a:bodyPr>
          <a:lstStyle/>
          <a:p>
            <a:r>
              <a:rPr lang="en-US" dirty="0">
                <a:latin typeface="Arial" pitchFamily="34" charset="0"/>
                <a:cs typeface="Arial" pitchFamily="34" charset="0"/>
              </a:rPr>
              <a:t> </a:t>
            </a:r>
            <a:endParaRPr lang="en-US" sz="1800" dirty="0">
              <a:latin typeface="Arial" pitchFamily="34" charset="0"/>
              <a:cs typeface="Arial" pitchFamily="34" charset="0"/>
            </a:endParaRPr>
          </a:p>
        </p:txBody>
      </p:sp>
      <p:pic>
        <p:nvPicPr>
          <p:cNvPr id="7" name="Picture 6" descr="ccsis logo (Rectangular).jpg"/>
          <p:cNvPicPr>
            <a:picLocks noChangeAspect="1"/>
          </p:cNvPicPr>
          <p:nvPr/>
        </p:nvPicPr>
        <p:blipFill>
          <a:blip r:embed="rId4" cstate="print"/>
          <a:stretch>
            <a:fillRect/>
          </a:stretch>
        </p:blipFill>
        <p:spPr>
          <a:xfrm>
            <a:off x="6813177" y="6182591"/>
            <a:ext cx="2050284" cy="442013"/>
          </a:xfrm>
          <a:prstGeom prst="rect">
            <a:avLst/>
          </a:prstGeom>
        </p:spPr>
      </p:pic>
      <p:sp>
        <p:nvSpPr>
          <p:cNvPr id="9" name="Rectangle 3"/>
          <p:cNvSpPr txBox="1">
            <a:spLocks/>
          </p:cNvSpPr>
          <p:nvPr/>
        </p:nvSpPr>
        <p:spPr bwMode="auto">
          <a:xfrm>
            <a:off x="1612804" y="1370517"/>
            <a:ext cx="7531196" cy="5071954"/>
          </a:xfrm>
          <a:prstGeom prst="rect">
            <a:avLst/>
          </a:prstGeom>
          <a:noFill/>
          <a:ln w="9525">
            <a:noFill/>
            <a:miter lim="800000"/>
            <a:headEnd/>
            <a:tailEnd/>
          </a:ln>
        </p:spPr>
        <p:txBody>
          <a:bodyPr vert="horz" wrap="square" lIns="101882" tIns="50941" rIns="101882" bIns="50941" numCol="1" anchor="t" anchorCtr="0" compatLnSpc="1">
            <a:prstTxWarp prst="textNoShape">
              <a:avLst/>
            </a:prstTxWarp>
            <a:noAutofit/>
          </a:bodyPr>
          <a:lstStyle/>
          <a:p>
            <a:pPr marL="342900" indent="-342900">
              <a:buFont typeface="Arial" panose="020B0604020202020204" pitchFamily="34" charset="0"/>
              <a:buChar char="•"/>
            </a:pPr>
            <a:r>
              <a:rPr lang="en-US" sz="2200" dirty="0">
                <a:solidFill>
                  <a:srgbClr val="FFC000"/>
                </a:solidFill>
                <a:latin typeface="Arial" pitchFamily="34" charset="0"/>
                <a:cs typeface="Arial" pitchFamily="34" charset="0"/>
              </a:rPr>
              <a:t>Several </a:t>
            </a:r>
            <a:r>
              <a:rPr lang="en-US" sz="2200" dirty="0">
                <a:latin typeface="Arial" pitchFamily="34" charset="0"/>
                <a:cs typeface="Arial" pitchFamily="34" charset="0"/>
              </a:rPr>
              <a:t>conventional disciplines </a:t>
            </a:r>
            <a:r>
              <a:rPr lang="en-US" sz="2200" dirty="0">
                <a:solidFill>
                  <a:srgbClr val="FFC000"/>
                </a:solidFill>
                <a:latin typeface="Arial" pitchFamily="34" charset="0"/>
                <a:cs typeface="Arial" pitchFamily="34" charset="0"/>
              </a:rPr>
              <a:t>could be part of a discipline of ICT supply chain risk management, </a:t>
            </a:r>
          </a:p>
          <a:p>
            <a:pPr marL="800100" lvl="1" indent="-342900">
              <a:buFont typeface="Arial" panose="020B0604020202020204" pitchFamily="34" charset="0"/>
              <a:buChar char="•"/>
            </a:pPr>
            <a:r>
              <a:rPr lang="en-US" sz="2200" dirty="0">
                <a:solidFill>
                  <a:srgbClr val="FFC000"/>
                </a:solidFill>
                <a:latin typeface="Arial" pitchFamily="34" charset="0"/>
                <a:cs typeface="Arial" pitchFamily="34" charset="0"/>
              </a:rPr>
              <a:t>hardware and software engineering</a:t>
            </a:r>
          </a:p>
          <a:p>
            <a:pPr marL="800100" lvl="1" indent="-342900">
              <a:buFont typeface="Arial" panose="020B0604020202020204" pitchFamily="34" charset="0"/>
              <a:buChar char="•"/>
            </a:pPr>
            <a:r>
              <a:rPr lang="en-US" sz="2200" dirty="0">
                <a:solidFill>
                  <a:srgbClr val="FFC000"/>
                </a:solidFill>
                <a:latin typeface="Arial" pitchFamily="34" charset="0"/>
                <a:cs typeface="Arial" pitchFamily="34" charset="0"/>
              </a:rPr>
              <a:t>systems engineering</a:t>
            </a:r>
          </a:p>
          <a:p>
            <a:pPr marL="800100" lvl="1" indent="-342900">
              <a:buFont typeface="Arial" panose="020B0604020202020204" pitchFamily="34" charset="0"/>
              <a:buChar char="•"/>
            </a:pPr>
            <a:r>
              <a:rPr lang="en-US" sz="2200" dirty="0">
                <a:solidFill>
                  <a:srgbClr val="FFC000"/>
                </a:solidFill>
                <a:latin typeface="Arial" pitchFamily="34" charset="0"/>
                <a:cs typeface="Arial" pitchFamily="34" charset="0"/>
              </a:rPr>
              <a:t>information systems security engineering</a:t>
            </a:r>
          </a:p>
          <a:p>
            <a:pPr marL="800100" lvl="1" indent="-342900">
              <a:buFont typeface="Arial" panose="020B0604020202020204" pitchFamily="34" charset="0"/>
              <a:buChar char="•"/>
            </a:pPr>
            <a:r>
              <a:rPr lang="en-US" sz="2200" dirty="0">
                <a:solidFill>
                  <a:srgbClr val="FFC000"/>
                </a:solidFill>
                <a:latin typeface="Arial" pitchFamily="34" charset="0"/>
                <a:cs typeface="Arial" pitchFamily="34" charset="0"/>
              </a:rPr>
              <a:t>safety</a:t>
            </a:r>
          </a:p>
          <a:p>
            <a:pPr marL="800100" lvl="1" indent="-342900">
              <a:buFont typeface="Arial" panose="020B0604020202020204" pitchFamily="34" charset="0"/>
              <a:buChar char="•"/>
            </a:pPr>
            <a:r>
              <a:rPr lang="en-US" sz="2200" dirty="0">
                <a:solidFill>
                  <a:srgbClr val="FFC000"/>
                </a:solidFill>
                <a:latin typeface="Arial" pitchFamily="34" charset="0"/>
                <a:cs typeface="Arial" pitchFamily="34" charset="0"/>
              </a:rPr>
              <a:t>security</a:t>
            </a:r>
          </a:p>
          <a:p>
            <a:pPr marL="800100" lvl="1" indent="-342900">
              <a:buFont typeface="Arial" panose="020B0604020202020204" pitchFamily="34" charset="0"/>
              <a:buChar char="•"/>
            </a:pPr>
            <a:r>
              <a:rPr lang="en-US" sz="2200" dirty="0">
                <a:solidFill>
                  <a:srgbClr val="FFC000"/>
                </a:solidFill>
                <a:latin typeface="Arial" pitchFamily="34" charset="0"/>
                <a:cs typeface="Arial" pitchFamily="34" charset="0"/>
              </a:rPr>
              <a:t>reliability</a:t>
            </a:r>
          </a:p>
          <a:p>
            <a:pPr marL="800100" lvl="1" indent="-342900">
              <a:buFont typeface="Arial" panose="020B0604020202020204" pitchFamily="34" charset="0"/>
              <a:buChar char="•"/>
            </a:pPr>
            <a:r>
              <a:rPr lang="en-US" sz="2200" dirty="0">
                <a:solidFill>
                  <a:srgbClr val="FFC000"/>
                </a:solidFill>
                <a:latin typeface="Arial" pitchFamily="34" charset="0"/>
                <a:cs typeface="Arial" pitchFamily="34" charset="0"/>
              </a:rPr>
              <a:t>testing</a:t>
            </a:r>
          </a:p>
          <a:p>
            <a:pPr marL="800100" lvl="1" indent="-342900">
              <a:buFont typeface="Arial" panose="020B0604020202020204" pitchFamily="34" charset="0"/>
              <a:buChar char="•"/>
            </a:pPr>
            <a:r>
              <a:rPr lang="en-US" sz="2200" dirty="0">
                <a:solidFill>
                  <a:srgbClr val="FFC000"/>
                </a:solidFill>
                <a:latin typeface="Arial" pitchFamily="34" charset="0"/>
                <a:cs typeface="Arial" pitchFamily="34" charset="0"/>
              </a:rPr>
              <a:t>information assurance</a:t>
            </a:r>
          </a:p>
          <a:p>
            <a:pPr marL="800100" lvl="1" indent="-342900">
              <a:buFont typeface="Arial" panose="020B0604020202020204" pitchFamily="34" charset="0"/>
              <a:buChar char="•"/>
            </a:pPr>
            <a:r>
              <a:rPr lang="en-US" sz="2200" dirty="0">
                <a:solidFill>
                  <a:srgbClr val="FFC000"/>
                </a:solidFill>
                <a:latin typeface="Arial" pitchFamily="34" charset="0"/>
                <a:cs typeface="Arial" pitchFamily="34" charset="0"/>
              </a:rPr>
              <a:t>project management </a:t>
            </a:r>
          </a:p>
          <a:p>
            <a:pPr marL="800100" lvl="1" indent="-342900">
              <a:buFont typeface="Arial" panose="020B0604020202020204" pitchFamily="34" charset="0"/>
              <a:buChar char="•"/>
            </a:pPr>
            <a:r>
              <a:rPr lang="en-US" sz="2200" dirty="0">
                <a:solidFill>
                  <a:srgbClr val="FFC000"/>
                </a:solidFill>
                <a:latin typeface="Arial" pitchFamily="34" charset="0"/>
                <a:cs typeface="Arial" pitchFamily="34" charset="0"/>
              </a:rPr>
              <a:t>intelligence analysis</a:t>
            </a:r>
          </a:p>
          <a:p>
            <a:pPr marL="800100" lvl="1" indent="-342900">
              <a:buFont typeface="Arial" panose="020B0604020202020204" pitchFamily="34" charset="0"/>
              <a:buChar char="•"/>
            </a:pPr>
            <a:r>
              <a:rPr lang="en-US" sz="2200" dirty="0">
                <a:solidFill>
                  <a:srgbClr val="FFC000"/>
                </a:solidFill>
                <a:latin typeface="Arial" pitchFamily="34" charset="0"/>
                <a:cs typeface="Arial" pitchFamily="34" charset="0"/>
              </a:rPr>
              <a:t>law </a:t>
            </a:r>
          </a:p>
        </p:txBody>
      </p:sp>
      <p:sp>
        <p:nvSpPr>
          <p:cNvPr id="10" name="Title 1"/>
          <p:cNvSpPr>
            <a:spLocks noGrp="1"/>
          </p:cNvSpPr>
          <p:nvPr>
            <p:ph type="title"/>
          </p:nvPr>
        </p:nvSpPr>
        <p:spPr>
          <a:xfrm>
            <a:off x="1524002" y="381000"/>
            <a:ext cx="7619998" cy="609600"/>
          </a:xfrm>
        </p:spPr>
        <p:txBody>
          <a:bodyPr/>
          <a:lstStyle/>
          <a:p>
            <a:pPr>
              <a:tabLst>
                <a:tab pos="5092700" algn="r"/>
                <a:tab pos="6051550" algn="r"/>
              </a:tabLst>
            </a:pPr>
            <a:r>
              <a:rPr lang="en-US" dirty="0"/>
              <a:t>SCRM is Diverse</a:t>
            </a:r>
          </a:p>
        </p:txBody>
      </p:sp>
    </p:spTree>
    <p:extLst>
      <p:ext uri="{BB962C8B-B14F-4D97-AF65-F5344CB8AC3E}">
        <p14:creationId xmlns:p14="http://schemas.microsoft.com/office/powerpoint/2010/main" val="3447162204"/>
      </p:ext>
    </p:extLst>
  </p:cSld>
  <p:clrMapOvr>
    <a:masterClrMapping/>
  </p:clrMapOvr>
  <p:transition>
    <p:pull dir="d"/>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524002" y="0"/>
            <a:ext cx="7620000" cy="6858000"/>
          </a:xfrm>
          <a:prstGeom prst="rect">
            <a:avLst/>
          </a:prstGeom>
          <a:gradFill flip="none" rotWithShape="1">
            <a:gsLst>
              <a:gs pos="0">
                <a:srgbClr val="0C1069"/>
              </a:gs>
              <a:gs pos="50000">
                <a:schemeClr val="accent1">
                  <a:shade val="67500"/>
                  <a:satMod val="115000"/>
                </a:schemeClr>
              </a:gs>
              <a:gs pos="100000">
                <a:schemeClr val="accent1">
                  <a:shade val="100000"/>
                  <a:satMod val="115000"/>
                </a:scheme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lIns="101882" tIns="50941" rIns="101882" bIns="50941" anchor="ctr"/>
          <a:lstStyle/>
          <a:p>
            <a:pPr algn="ctr" defTabSz="1018824" fontAlgn="auto">
              <a:spcBef>
                <a:spcPts val="0"/>
              </a:spcBef>
              <a:spcAft>
                <a:spcPts val="0"/>
              </a:spcAft>
              <a:defRPr/>
            </a:pPr>
            <a:endParaRPr lang="en-US">
              <a:latin typeface="Arial" pitchFamily="34" charset="0"/>
              <a:cs typeface="Arial" pitchFamily="34" charset="0"/>
            </a:endParaRPr>
          </a:p>
        </p:txBody>
      </p:sp>
      <p:pic>
        <p:nvPicPr>
          <p:cNvPr id="19460" name="Picture 6" descr="Phoenix Portrait Blue.jpg"/>
          <p:cNvPicPr>
            <a:picLocks/>
          </p:cNvPicPr>
          <p:nvPr/>
        </p:nvPicPr>
        <p:blipFill>
          <a:blip r:embed="rId3" cstate="print"/>
          <a:srcRect r="79967"/>
          <a:stretch>
            <a:fillRect/>
          </a:stretch>
        </p:blipFill>
        <p:spPr bwMode="auto">
          <a:xfrm>
            <a:off x="1" y="1083"/>
            <a:ext cx="1524001" cy="6858000"/>
          </a:xfrm>
          <a:prstGeom prst="rect">
            <a:avLst/>
          </a:prstGeom>
          <a:noFill/>
          <a:ln w="9525">
            <a:noFill/>
            <a:miter lim="800000"/>
            <a:headEnd/>
            <a:tailEnd/>
          </a:ln>
        </p:spPr>
      </p:pic>
      <p:sp>
        <p:nvSpPr>
          <p:cNvPr id="19462" name="Text Box 6"/>
          <p:cNvSpPr txBox="1">
            <a:spLocks noChangeArrowheads="1"/>
          </p:cNvSpPr>
          <p:nvPr/>
        </p:nvSpPr>
        <p:spPr bwMode="auto">
          <a:xfrm>
            <a:off x="2151530" y="1610591"/>
            <a:ext cx="6364941" cy="369332"/>
          </a:xfrm>
          <a:prstGeom prst="rect">
            <a:avLst/>
          </a:prstGeom>
          <a:noFill/>
          <a:ln w="9525">
            <a:noFill/>
            <a:miter lim="800000"/>
            <a:headEnd/>
            <a:tailEnd/>
          </a:ln>
          <a:effectLst/>
        </p:spPr>
        <p:txBody>
          <a:bodyPr>
            <a:spAutoFit/>
          </a:bodyPr>
          <a:lstStyle/>
          <a:p>
            <a:r>
              <a:rPr lang="en-US" dirty="0">
                <a:latin typeface="Arial" pitchFamily="34" charset="0"/>
                <a:cs typeface="Arial" pitchFamily="34" charset="0"/>
              </a:rPr>
              <a:t> </a:t>
            </a:r>
            <a:endParaRPr lang="en-US" sz="1800" dirty="0">
              <a:latin typeface="Arial" pitchFamily="34" charset="0"/>
              <a:cs typeface="Arial" pitchFamily="34" charset="0"/>
            </a:endParaRPr>
          </a:p>
        </p:txBody>
      </p:sp>
      <p:pic>
        <p:nvPicPr>
          <p:cNvPr id="7" name="Picture 6" descr="ccsis logo (Rectangular).jpg"/>
          <p:cNvPicPr>
            <a:picLocks noChangeAspect="1"/>
          </p:cNvPicPr>
          <p:nvPr/>
        </p:nvPicPr>
        <p:blipFill>
          <a:blip r:embed="rId4" cstate="print"/>
          <a:stretch>
            <a:fillRect/>
          </a:stretch>
        </p:blipFill>
        <p:spPr>
          <a:xfrm>
            <a:off x="6813177" y="6182591"/>
            <a:ext cx="2050284" cy="442013"/>
          </a:xfrm>
          <a:prstGeom prst="rect">
            <a:avLst/>
          </a:prstGeom>
        </p:spPr>
      </p:pic>
      <p:sp>
        <p:nvSpPr>
          <p:cNvPr id="9" name="Rectangle 3"/>
          <p:cNvSpPr txBox="1">
            <a:spLocks/>
          </p:cNvSpPr>
          <p:nvPr/>
        </p:nvSpPr>
        <p:spPr bwMode="auto">
          <a:xfrm>
            <a:off x="1612804" y="1370517"/>
            <a:ext cx="7531196" cy="5071954"/>
          </a:xfrm>
          <a:prstGeom prst="rect">
            <a:avLst/>
          </a:prstGeom>
          <a:noFill/>
          <a:ln w="9525">
            <a:noFill/>
            <a:miter lim="800000"/>
            <a:headEnd/>
            <a:tailEnd/>
          </a:ln>
        </p:spPr>
        <p:txBody>
          <a:bodyPr vert="horz" wrap="square" lIns="101882" tIns="50941" rIns="101882" bIns="50941" numCol="1" anchor="t" anchorCtr="0" compatLnSpc="1">
            <a:prstTxWarp prst="textNoShape">
              <a:avLst/>
            </a:prstTxWarp>
            <a:noAutofit/>
          </a:bodyPr>
          <a:lstStyle/>
          <a:p>
            <a:pPr marL="342900" indent="-342900">
              <a:buFont typeface="Arial" panose="020B0604020202020204" pitchFamily="34" charset="0"/>
              <a:buChar char="•"/>
            </a:pPr>
            <a:r>
              <a:rPr lang="en-US" sz="2200" dirty="0">
                <a:solidFill>
                  <a:srgbClr val="FFC000"/>
                </a:solidFill>
                <a:latin typeface="Arial" pitchFamily="34" charset="0"/>
                <a:cs typeface="Arial" pitchFamily="34" charset="0"/>
              </a:rPr>
              <a:t>Because these are highly disparate fields, it is important to create a </a:t>
            </a:r>
            <a:r>
              <a:rPr lang="en-US" sz="2200" dirty="0">
                <a:latin typeface="Arial" pitchFamily="34" charset="0"/>
                <a:cs typeface="Arial" pitchFamily="34" charset="0"/>
              </a:rPr>
              <a:t>detailed model of the relationship between all of the logical components </a:t>
            </a:r>
          </a:p>
          <a:p>
            <a:pPr marL="800100" lvl="1" indent="-342900">
              <a:buFont typeface="Arial" panose="020B0604020202020204" pitchFamily="34" charset="0"/>
              <a:buChar char="•"/>
            </a:pPr>
            <a:r>
              <a:rPr lang="en-US" sz="2200" dirty="0">
                <a:solidFill>
                  <a:srgbClr val="FFC000"/>
                </a:solidFill>
                <a:latin typeface="Arial" pitchFamily="34" charset="0"/>
                <a:cs typeface="Arial" pitchFamily="34" charset="0"/>
              </a:rPr>
              <a:t>In order to judge whether the right content is being provided in each education and training setting. </a:t>
            </a:r>
          </a:p>
          <a:p>
            <a:pPr marL="342900" indent="-342900">
              <a:buFont typeface="Arial" panose="020B0604020202020204" pitchFamily="34" charset="0"/>
              <a:buChar char="•"/>
            </a:pPr>
            <a:endParaRPr lang="en-US" sz="2200" dirty="0">
              <a:solidFill>
                <a:srgbClr val="FFC000"/>
              </a:solidFill>
              <a:latin typeface="Arial" pitchFamily="34" charset="0"/>
              <a:cs typeface="Arial" pitchFamily="34" charset="0"/>
            </a:endParaRPr>
          </a:p>
          <a:p>
            <a:pPr marL="342900" indent="-342900">
              <a:buFont typeface="Arial" panose="020B0604020202020204" pitchFamily="34" charset="0"/>
              <a:buChar char="•"/>
            </a:pPr>
            <a:r>
              <a:rPr lang="en-US" sz="2200" dirty="0">
                <a:solidFill>
                  <a:srgbClr val="FFC000"/>
                </a:solidFill>
                <a:latin typeface="Arial" pitchFamily="34" charset="0"/>
                <a:cs typeface="Arial" pitchFamily="34" charset="0"/>
              </a:rPr>
              <a:t>Proper SCRM provides a </a:t>
            </a:r>
            <a:r>
              <a:rPr lang="en-US" sz="2200" dirty="0">
                <a:latin typeface="Arial" pitchFamily="34" charset="0"/>
                <a:cs typeface="Arial" pitchFamily="34" charset="0"/>
              </a:rPr>
              <a:t>consistent, disciplined environment </a:t>
            </a:r>
            <a:r>
              <a:rPr lang="en-US" sz="2200" dirty="0">
                <a:solidFill>
                  <a:srgbClr val="FFC000"/>
                </a:solidFill>
                <a:latin typeface="Arial" pitchFamily="34" charset="0"/>
                <a:cs typeface="Arial" pitchFamily="34" charset="0"/>
              </a:rPr>
              <a:t>for developing the product, </a:t>
            </a:r>
          </a:p>
          <a:p>
            <a:pPr marL="800100" lvl="1" indent="-342900">
              <a:buFont typeface="Arial" panose="020B0604020202020204" pitchFamily="34" charset="0"/>
              <a:buChar char="•"/>
            </a:pPr>
            <a:r>
              <a:rPr lang="en-US" sz="2200" dirty="0">
                <a:solidFill>
                  <a:srgbClr val="FFC000"/>
                </a:solidFill>
                <a:latin typeface="Arial" pitchFamily="34" charset="0"/>
                <a:cs typeface="Arial" pitchFamily="34" charset="0"/>
              </a:rPr>
              <a:t>Assessing what could go wrong in the process (i.e., assessing risks)</a:t>
            </a:r>
          </a:p>
          <a:p>
            <a:pPr marL="800100" lvl="1" indent="-342900">
              <a:buFont typeface="Arial" panose="020B0604020202020204" pitchFamily="34" charset="0"/>
              <a:buChar char="•"/>
            </a:pPr>
            <a:r>
              <a:rPr lang="en-US" sz="2200" dirty="0">
                <a:solidFill>
                  <a:srgbClr val="FFC000"/>
                </a:solidFill>
                <a:latin typeface="Arial" pitchFamily="34" charset="0"/>
                <a:cs typeface="Arial" pitchFamily="34" charset="0"/>
              </a:rPr>
              <a:t>Determining which risks to address (i.e., setting mitigation priorities)</a:t>
            </a:r>
          </a:p>
          <a:p>
            <a:pPr marL="800100" lvl="1" indent="-342900">
              <a:buFont typeface="Arial" panose="020B0604020202020204" pitchFamily="34" charset="0"/>
              <a:buChar char="•"/>
            </a:pPr>
            <a:r>
              <a:rPr lang="en-US" sz="2200" dirty="0">
                <a:solidFill>
                  <a:srgbClr val="FFC000"/>
                </a:solidFill>
                <a:latin typeface="Arial" pitchFamily="34" charset="0"/>
                <a:cs typeface="Arial" pitchFamily="34" charset="0"/>
              </a:rPr>
              <a:t>Implementing actions to address high-priority risks and bringing those risks “within tolerance” </a:t>
            </a:r>
          </a:p>
        </p:txBody>
      </p:sp>
      <p:sp>
        <p:nvSpPr>
          <p:cNvPr id="10" name="Title 1"/>
          <p:cNvSpPr>
            <a:spLocks noGrp="1"/>
          </p:cNvSpPr>
          <p:nvPr>
            <p:ph type="title"/>
          </p:nvPr>
        </p:nvSpPr>
        <p:spPr>
          <a:xfrm>
            <a:off x="1524002" y="381000"/>
            <a:ext cx="7619998" cy="609600"/>
          </a:xfrm>
        </p:spPr>
        <p:txBody>
          <a:bodyPr/>
          <a:lstStyle/>
          <a:p>
            <a:pPr>
              <a:tabLst>
                <a:tab pos="5092700" algn="r"/>
                <a:tab pos="6051550" algn="r"/>
              </a:tabLst>
            </a:pPr>
            <a:r>
              <a:rPr lang="en-US" dirty="0"/>
              <a:t>SCRM is Diverse</a:t>
            </a:r>
          </a:p>
        </p:txBody>
      </p:sp>
    </p:spTree>
    <p:extLst>
      <p:ext uri="{BB962C8B-B14F-4D97-AF65-F5344CB8AC3E}">
        <p14:creationId xmlns:p14="http://schemas.microsoft.com/office/powerpoint/2010/main" val="2085955369"/>
      </p:ext>
    </p:extLst>
  </p:cSld>
  <p:clrMapOvr>
    <a:masterClrMapping/>
  </p:clrMapOvr>
  <p:transition>
    <p:pull dir="d"/>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524002" y="0"/>
            <a:ext cx="7620000" cy="6858000"/>
          </a:xfrm>
          <a:prstGeom prst="rect">
            <a:avLst/>
          </a:prstGeom>
          <a:gradFill flip="none" rotWithShape="1">
            <a:gsLst>
              <a:gs pos="0">
                <a:srgbClr val="0C1069"/>
              </a:gs>
              <a:gs pos="50000">
                <a:schemeClr val="accent1">
                  <a:shade val="67500"/>
                  <a:satMod val="115000"/>
                </a:schemeClr>
              </a:gs>
              <a:gs pos="100000">
                <a:schemeClr val="accent1">
                  <a:shade val="100000"/>
                  <a:satMod val="115000"/>
                </a:scheme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lIns="101882" tIns="50941" rIns="101882" bIns="50941" anchor="ctr"/>
          <a:lstStyle/>
          <a:p>
            <a:pPr algn="ctr" defTabSz="1018824" fontAlgn="auto">
              <a:spcBef>
                <a:spcPts val="0"/>
              </a:spcBef>
              <a:spcAft>
                <a:spcPts val="0"/>
              </a:spcAft>
              <a:defRPr/>
            </a:pPr>
            <a:endParaRPr lang="en-US">
              <a:latin typeface="Arial" pitchFamily="34" charset="0"/>
              <a:cs typeface="Arial" pitchFamily="34" charset="0"/>
            </a:endParaRPr>
          </a:p>
        </p:txBody>
      </p:sp>
      <p:pic>
        <p:nvPicPr>
          <p:cNvPr id="19460" name="Picture 6" descr="Phoenix Portrait Blue.jpg"/>
          <p:cNvPicPr>
            <a:picLocks/>
          </p:cNvPicPr>
          <p:nvPr/>
        </p:nvPicPr>
        <p:blipFill>
          <a:blip r:embed="rId3" cstate="print"/>
          <a:srcRect r="79967"/>
          <a:stretch>
            <a:fillRect/>
          </a:stretch>
        </p:blipFill>
        <p:spPr bwMode="auto">
          <a:xfrm>
            <a:off x="1" y="1083"/>
            <a:ext cx="1524001" cy="6858000"/>
          </a:xfrm>
          <a:prstGeom prst="rect">
            <a:avLst/>
          </a:prstGeom>
          <a:noFill/>
          <a:ln w="9525">
            <a:noFill/>
            <a:miter lim="800000"/>
            <a:headEnd/>
            <a:tailEnd/>
          </a:ln>
        </p:spPr>
      </p:pic>
      <p:sp>
        <p:nvSpPr>
          <p:cNvPr id="19462" name="Text Box 6"/>
          <p:cNvSpPr txBox="1">
            <a:spLocks noChangeArrowheads="1"/>
          </p:cNvSpPr>
          <p:nvPr/>
        </p:nvSpPr>
        <p:spPr bwMode="auto">
          <a:xfrm>
            <a:off x="2151530" y="1610591"/>
            <a:ext cx="6364941" cy="369332"/>
          </a:xfrm>
          <a:prstGeom prst="rect">
            <a:avLst/>
          </a:prstGeom>
          <a:noFill/>
          <a:ln w="9525">
            <a:noFill/>
            <a:miter lim="800000"/>
            <a:headEnd/>
            <a:tailEnd/>
          </a:ln>
          <a:effectLst/>
        </p:spPr>
        <p:txBody>
          <a:bodyPr>
            <a:spAutoFit/>
          </a:bodyPr>
          <a:lstStyle/>
          <a:p>
            <a:r>
              <a:rPr lang="en-US" dirty="0">
                <a:latin typeface="Arial" pitchFamily="34" charset="0"/>
                <a:cs typeface="Arial" pitchFamily="34" charset="0"/>
              </a:rPr>
              <a:t> </a:t>
            </a:r>
            <a:endParaRPr lang="en-US" sz="1800" dirty="0">
              <a:latin typeface="Arial" pitchFamily="34" charset="0"/>
              <a:cs typeface="Arial" pitchFamily="34" charset="0"/>
            </a:endParaRPr>
          </a:p>
        </p:txBody>
      </p:sp>
      <p:pic>
        <p:nvPicPr>
          <p:cNvPr id="7" name="Picture 6" descr="ccsis logo (Rectangular).jpg"/>
          <p:cNvPicPr>
            <a:picLocks noChangeAspect="1"/>
          </p:cNvPicPr>
          <p:nvPr/>
        </p:nvPicPr>
        <p:blipFill>
          <a:blip r:embed="rId4" cstate="print"/>
          <a:stretch>
            <a:fillRect/>
          </a:stretch>
        </p:blipFill>
        <p:spPr>
          <a:xfrm>
            <a:off x="6813177" y="6182591"/>
            <a:ext cx="2050284" cy="442013"/>
          </a:xfrm>
          <a:prstGeom prst="rect">
            <a:avLst/>
          </a:prstGeom>
        </p:spPr>
      </p:pic>
      <p:sp>
        <p:nvSpPr>
          <p:cNvPr id="9" name="Rectangle 3"/>
          <p:cNvSpPr txBox="1">
            <a:spLocks/>
          </p:cNvSpPr>
          <p:nvPr/>
        </p:nvSpPr>
        <p:spPr bwMode="auto">
          <a:xfrm>
            <a:off x="1521069" y="1219200"/>
            <a:ext cx="7619999" cy="5071954"/>
          </a:xfrm>
          <a:prstGeom prst="rect">
            <a:avLst/>
          </a:prstGeom>
          <a:noFill/>
          <a:ln w="9525">
            <a:noFill/>
            <a:miter lim="800000"/>
            <a:headEnd/>
            <a:tailEnd/>
          </a:ln>
        </p:spPr>
        <p:txBody>
          <a:bodyPr vert="horz" wrap="square" lIns="101882" tIns="50941" rIns="101882" bIns="50941" numCol="1" anchor="t" anchorCtr="0" compatLnSpc="1">
            <a:prstTxWarp prst="textNoShape">
              <a:avLst/>
            </a:prstTxWarp>
            <a:noAutofit/>
          </a:bodyPr>
          <a:lstStyle/>
          <a:p>
            <a:pPr marL="342900" indent="-342900">
              <a:buFont typeface="Arial" panose="020B0604020202020204" pitchFamily="34" charset="0"/>
              <a:buChar char="•"/>
            </a:pPr>
            <a:r>
              <a:rPr lang="en-US" sz="2000" dirty="0">
                <a:latin typeface="Arial" pitchFamily="34" charset="0"/>
                <a:cs typeface="Arial" pitchFamily="34" charset="0"/>
              </a:rPr>
              <a:t>Authoritative control processes already exist, which specifically address the existing coordination and control concerns. </a:t>
            </a:r>
          </a:p>
          <a:p>
            <a:pPr marL="342900" indent="-342900">
              <a:buFont typeface="Arial" panose="020B0604020202020204" pitchFamily="34" charset="0"/>
              <a:buChar char="•"/>
            </a:pPr>
            <a:endParaRPr lang="en-US" sz="2000" dirty="0">
              <a:solidFill>
                <a:srgbClr val="FFC000"/>
              </a:solidFill>
              <a:latin typeface="Arial" pitchFamily="34" charset="0"/>
              <a:cs typeface="Arial" pitchFamily="34" charset="0"/>
            </a:endParaRPr>
          </a:p>
          <a:p>
            <a:pPr marL="342900" indent="-342900">
              <a:buFont typeface="Arial" panose="020B0604020202020204" pitchFamily="34" charset="0"/>
              <a:buChar char="•"/>
            </a:pPr>
            <a:r>
              <a:rPr lang="en-US" sz="2000" dirty="0">
                <a:solidFill>
                  <a:srgbClr val="FFC000"/>
                </a:solidFill>
                <a:latin typeface="Arial" pitchFamily="34" charset="0"/>
                <a:cs typeface="Arial" pitchFamily="34" charset="0"/>
              </a:rPr>
              <a:t>These processes are embodied in the activities and tasks of two international “umbrella” standards. The recommendations of these standards have been validated worldwide.  </a:t>
            </a:r>
          </a:p>
          <a:p>
            <a:pPr marL="342900" indent="-342900">
              <a:buFont typeface="Arial" panose="020B0604020202020204" pitchFamily="34" charset="0"/>
              <a:buChar char="•"/>
            </a:pPr>
            <a:endParaRPr lang="en-US" sz="2000" dirty="0">
              <a:solidFill>
                <a:srgbClr val="FFC000"/>
              </a:solidFill>
              <a:latin typeface="Arial" pitchFamily="34" charset="0"/>
              <a:cs typeface="Arial" pitchFamily="34" charset="0"/>
            </a:endParaRPr>
          </a:p>
          <a:p>
            <a:pPr marL="342900" indent="-342900">
              <a:buFont typeface="Arial" panose="020B0604020202020204" pitchFamily="34" charset="0"/>
              <a:buChar char="•"/>
            </a:pPr>
            <a:r>
              <a:rPr lang="en-US" sz="2000" dirty="0">
                <a:solidFill>
                  <a:srgbClr val="FFC000"/>
                </a:solidFill>
                <a:latin typeface="Arial" pitchFamily="34" charset="0"/>
                <a:cs typeface="Arial" pitchFamily="34" charset="0"/>
              </a:rPr>
              <a:t>So besides providing authoritative real-world advice about how to manage supply chain risk, the detailed activities and tasks that are specified in </a:t>
            </a:r>
            <a:r>
              <a:rPr lang="en-US" sz="2000" dirty="0">
                <a:latin typeface="Arial" pitchFamily="34" charset="0"/>
                <a:cs typeface="Arial" pitchFamily="34" charset="0"/>
              </a:rPr>
              <a:t>those standards also provide a coherent and detailed logic for a BOK of SCRM best practices. </a:t>
            </a:r>
          </a:p>
          <a:p>
            <a:pPr marL="342900" indent="-342900">
              <a:buFont typeface="Arial" panose="020B0604020202020204" pitchFamily="34" charset="0"/>
              <a:buChar char="•"/>
            </a:pPr>
            <a:endParaRPr lang="en-US" sz="2000" dirty="0">
              <a:solidFill>
                <a:srgbClr val="FFC000"/>
              </a:solidFill>
              <a:latin typeface="Arial" pitchFamily="34" charset="0"/>
              <a:cs typeface="Arial" pitchFamily="34" charset="0"/>
            </a:endParaRPr>
          </a:p>
          <a:p>
            <a:pPr marL="342900" indent="-342900">
              <a:buFont typeface="Arial" panose="020B0604020202020204" pitchFamily="34" charset="0"/>
              <a:buChar char="•"/>
            </a:pPr>
            <a:r>
              <a:rPr lang="en-US" sz="2000" dirty="0">
                <a:solidFill>
                  <a:srgbClr val="FFC000"/>
                </a:solidFill>
                <a:latin typeface="Arial" pitchFamily="34" charset="0"/>
                <a:cs typeface="Arial" pitchFamily="34" charset="0"/>
              </a:rPr>
              <a:t>The activities embodied in the ISO 12207-2008 agreement processes convey the steps that an organization should take to “manage the procurement of a system, software, or service product.” </a:t>
            </a:r>
          </a:p>
        </p:txBody>
      </p:sp>
      <p:sp>
        <p:nvSpPr>
          <p:cNvPr id="10" name="Title 1"/>
          <p:cNvSpPr>
            <a:spLocks noGrp="1"/>
          </p:cNvSpPr>
          <p:nvPr>
            <p:ph type="title"/>
          </p:nvPr>
        </p:nvSpPr>
        <p:spPr>
          <a:xfrm>
            <a:off x="1524002" y="381000"/>
            <a:ext cx="7619998" cy="609600"/>
          </a:xfrm>
        </p:spPr>
        <p:txBody>
          <a:bodyPr>
            <a:noAutofit/>
          </a:bodyPr>
          <a:lstStyle/>
          <a:p>
            <a:pPr>
              <a:tabLst>
                <a:tab pos="5092700" algn="r"/>
                <a:tab pos="6051550" algn="r"/>
              </a:tabLst>
            </a:pPr>
            <a:r>
              <a:rPr lang="en-US" sz="2400" dirty="0"/>
              <a:t>Creating a Standardized Model from Standards</a:t>
            </a:r>
          </a:p>
        </p:txBody>
      </p:sp>
    </p:spTree>
    <p:extLst>
      <p:ext uri="{BB962C8B-B14F-4D97-AF65-F5344CB8AC3E}">
        <p14:creationId xmlns:p14="http://schemas.microsoft.com/office/powerpoint/2010/main" val="1321048250"/>
      </p:ext>
    </p:extLst>
  </p:cSld>
  <p:clrMapOvr>
    <a:masterClrMapping/>
  </p:clrMapOvr>
  <p:transition>
    <p:pull dir="d"/>
  </p:transition>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otalTime>0</TotalTime>
  <Words>2162</Words>
  <Application>Microsoft Office PowerPoint</Application>
  <PresentationFormat>On-screen Show (4:3)</PresentationFormat>
  <Paragraphs>257</Paragraphs>
  <Slides>24</Slides>
  <Notes>24</Notes>
  <HiddenSlides>0</HiddenSlides>
  <MMClips>0</MMClips>
  <ScaleCrop>false</ScaleCrop>
  <HeadingPairs>
    <vt:vector size="6" baseType="variant">
      <vt:variant>
        <vt:lpstr>Fonts Used</vt:lpstr>
      </vt:variant>
      <vt:variant>
        <vt:i4>3</vt:i4>
      </vt:variant>
      <vt:variant>
        <vt:lpstr>Theme</vt:lpstr>
      </vt:variant>
      <vt:variant>
        <vt:i4>2</vt:i4>
      </vt:variant>
      <vt:variant>
        <vt:lpstr>Slide Titles</vt:lpstr>
      </vt:variant>
      <vt:variant>
        <vt:i4>24</vt:i4>
      </vt:variant>
    </vt:vector>
  </HeadingPairs>
  <TitlesOfParts>
    <vt:vector size="29" baseType="lpstr">
      <vt:lpstr>Arial</vt:lpstr>
      <vt:lpstr>Calibri</vt:lpstr>
      <vt:lpstr>Times New Roman</vt:lpstr>
      <vt:lpstr>Office Theme</vt:lpstr>
      <vt:lpstr>1_Office Theme</vt:lpstr>
      <vt:lpstr>PowerPoint Presentation</vt:lpstr>
      <vt:lpstr>PowerPoint Presentation</vt:lpstr>
      <vt:lpstr>PowerPoint Presentation</vt:lpstr>
      <vt:lpstr>Integrity and Trust</vt:lpstr>
      <vt:lpstr>Building a SCRM-BOK</vt:lpstr>
      <vt:lpstr>Building a SCRM-BOK</vt:lpstr>
      <vt:lpstr>SCRM is Diverse</vt:lpstr>
      <vt:lpstr>SCRM is Diverse</vt:lpstr>
      <vt:lpstr>Creating a Standardized Model from Standards</vt:lpstr>
      <vt:lpstr>Creating a Standardized Model from Standards</vt:lpstr>
      <vt:lpstr>Factoring in Risk</vt:lpstr>
      <vt:lpstr>Factoring in Risk</vt:lpstr>
      <vt:lpstr>A Unified Model of ICT Risk Management</vt:lpstr>
      <vt:lpstr>Application of the Model to Teaching and Learning</vt:lpstr>
      <vt:lpstr>The Unified BOK</vt:lpstr>
      <vt:lpstr>Standard Practice Areas of the Model</vt:lpstr>
      <vt:lpstr>Standard Practice Areas of the Model</vt:lpstr>
      <vt:lpstr>Standard Practice Areas of the Model</vt:lpstr>
      <vt:lpstr>Standard Practice Areas of the Model</vt:lpstr>
      <vt:lpstr>Mapping the SCRM BOK</vt:lpstr>
      <vt:lpstr>Top Ten SCRM BOK Elements to NICE KSAs</vt:lpstr>
      <vt:lpstr>Percent of SCRM BOK Mapped to NICE KSAs</vt:lpstr>
      <vt:lpstr>SCRM Areas Not Mapped to NICE</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Dan Shoemaker</dc:creator>
  <cp:lastModifiedBy>Anne Kohnke</cp:lastModifiedBy>
  <cp:revision>142</cp:revision>
  <dcterms:created xsi:type="dcterms:W3CDTF">2010-05-05T14:40:41Z</dcterms:created>
  <dcterms:modified xsi:type="dcterms:W3CDTF">2020-01-18T00:22:24Z</dcterms:modified>
</cp:coreProperties>
</file>